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8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66FFCC"/>
    <a:srgbClr val="FFFF66"/>
    <a:srgbClr val="0000FF"/>
    <a:srgbClr val="FFFFCC"/>
    <a:srgbClr val="00FF00"/>
    <a:srgbClr val="006600"/>
    <a:srgbClr val="FF00FF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812" autoAdjust="0"/>
  </p:normalViewPr>
  <p:slideViewPr>
    <p:cSldViewPr>
      <p:cViewPr>
        <p:scale>
          <a:sx n="95" d="100"/>
          <a:sy n="95" d="100"/>
        </p:scale>
        <p:origin x="-77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плоскостями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2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2013г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олилиния 65"/>
          <p:cNvSpPr/>
          <p:nvPr/>
        </p:nvSpPr>
        <p:spPr>
          <a:xfrm>
            <a:off x="519486" y="767864"/>
            <a:ext cx="3557117" cy="2803490"/>
          </a:xfrm>
          <a:custGeom>
            <a:avLst/>
            <a:gdLst>
              <a:gd name="connsiteX0" fmla="*/ 0 w 3557117"/>
              <a:gd name="connsiteY0" fmla="*/ 763675 h 2803490"/>
              <a:gd name="connsiteX1" fmla="*/ 2240783 w 3557117"/>
              <a:gd name="connsiteY1" fmla="*/ 2803490 h 2803490"/>
              <a:gd name="connsiteX2" fmla="*/ 3557117 w 3557117"/>
              <a:gd name="connsiteY2" fmla="*/ 0 h 2803490"/>
              <a:gd name="connsiteX3" fmla="*/ 0 w 3557117"/>
              <a:gd name="connsiteY3" fmla="*/ 763675 h 280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117" h="2803490">
                <a:moveTo>
                  <a:pt x="0" y="763675"/>
                </a:moveTo>
                <a:lnTo>
                  <a:pt x="2240783" y="2803490"/>
                </a:lnTo>
                <a:lnTo>
                  <a:pt x="3557117" y="0"/>
                </a:lnTo>
                <a:lnTo>
                  <a:pt x="0" y="763675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08695" y="758763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07504" y="476672"/>
            <a:ext cx="4237347" cy="3379931"/>
            <a:chOff x="2069" y="2941"/>
            <a:chExt cx="1471" cy="1173"/>
          </a:xfrm>
        </p:grpSpPr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А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С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А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С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19" y="3753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830096" y="761935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510787" y="1520763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508695" y="761935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 А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1619672" y="1160748"/>
            <a:ext cx="684076" cy="140415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олилиния 78"/>
          <p:cNvSpPr/>
          <p:nvPr/>
        </p:nvSpPr>
        <p:spPr>
          <a:xfrm>
            <a:off x="554656" y="1164774"/>
            <a:ext cx="1748413" cy="1356527"/>
          </a:xfrm>
          <a:custGeom>
            <a:avLst/>
            <a:gdLst>
              <a:gd name="connsiteX0" fmla="*/ 0 w 1748413"/>
              <a:gd name="connsiteY0" fmla="*/ 376813 h 1356527"/>
              <a:gd name="connsiteX1" fmla="*/ 1748413 w 1748413"/>
              <a:gd name="connsiteY1" fmla="*/ 0 h 1356527"/>
              <a:gd name="connsiteX2" fmla="*/ 1085222 w 1748413"/>
              <a:gd name="connsiteY2" fmla="*/ 1356527 h 1356527"/>
              <a:gd name="connsiteX3" fmla="*/ 0 w 1748413"/>
              <a:gd name="connsiteY3" fmla="*/ 376813 h 13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8413" h="1356527">
                <a:moveTo>
                  <a:pt x="0" y="376813"/>
                </a:moveTo>
                <a:lnTo>
                  <a:pt x="1748413" y="0"/>
                </a:lnTo>
                <a:lnTo>
                  <a:pt x="1085222" y="1356527"/>
                </a:lnTo>
                <a:lnTo>
                  <a:pt x="0" y="376813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>
            <a:stCxn id="66" idx="0"/>
          </p:cNvCxnSpPr>
          <p:nvPr/>
        </p:nvCxnSpPr>
        <p:spPr>
          <a:xfrm flipV="1">
            <a:off x="519486" y="800708"/>
            <a:ext cx="3404442" cy="7308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39" idx="0"/>
          </p:cNvCxnSpPr>
          <p:nvPr/>
        </p:nvCxnSpPr>
        <p:spPr>
          <a:xfrm>
            <a:off x="522309" y="1525517"/>
            <a:ext cx="2248008" cy="1607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endCxn id="54" idx="0"/>
          </p:cNvCxnSpPr>
          <p:nvPr/>
        </p:nvCxnSpPr>
        <p:spPr>
          <a:xfrm flipH="1" flipV="1">
            <a:off x="510787" y="1516872"/>
            <a:ext cx="2261013" cy="205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91980" y="404664"/>
            <a:ext cx="4752020" cy="193899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1) Построим линейный угол одного из четырех двугранных углов, образованных при пересечении плоскостей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АВ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31740" y="7647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632" y="2384884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91980" y="2348880"/>
            <a:ext cx="475202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Пусть М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– точки  пересечения диагоналей квадратов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Тогда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– линия пересечения плоскостей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АВ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0" y="4293096"/>
            <a:ext cx="914400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Треугольники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АВ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– правильные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– средняя линия этих треугольников. Поэтому треугольники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также правильные. </a:t>
            </a:r>
          </a:p>
        </p:txBody>
      </p:sp>
      <p:cxnSp>
        <p:nvCxnSpPr>
          <p:cNvPr id="84" name="Прямая соединительная линия 83"/>
          <p:cNvCxnSpPr>
            <a:stCxn id="53" idx="0"/>
          </p:cNvCxnSpPr>
          <p:nvPr/>
        </p:nvCxnSpPr>
        <p:spPr>
          <a:xfrm flipH="1">
            <a:off x="1979712" y="1516872"/>
            <a:ext cx="792337" cy="327952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619672" y="1808820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0" y="5373216"/>
            <a:ext cx="9144000" cy="1107996"/>
          </a:xfrm>
          <a:prstGeom prst="rect">
            <a:avLst/>
          </a:prstGeom>
          <a:solidFill>
            <a:srgbClr val="FFFF66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Тогда угол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где О – середина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будет линейным углом двугранного угла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так лучи ОА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перпендикулярны ребру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лежат в гранях этого угла.</a:t>
            </a:r>
          </a:p>
        </p:txBody>
      </p:sp>
      <p:sp>
        <p:nvSpPr>
          <p:cNvPr id="91" name="Дуга 90"/>
          <p:cNvSpPr/>
          <p:nvPr/>
        </p:nvSpPr>
        <p:spPr>
          <a:xfrm>
            <a:off x="1691680" y="1628800"/>
            <a:ext cx="576064" cy="396044"/>
          </a:xfrm>
          <a:prstGeom prst="arc">
            <a:avLst>
              <a:gd name="adj1" fmla="val 11506778"/>
              <a:gd name="adj2" fmla="val 20361327"/>
            </a:avLst>
          </a:prstGeom>
          <a:solidFill>
            <a:srgbClr val="0000FF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>
            <a:stCxn id="66" idx="0"/>
          </p:cNvCxnSpPr>
          <p:nvPr/>
        </p:nvCxnSpPr>
        <p:spPr>
          <a:xfrm>
            <a:off x="519486" y="1531539"/>
            <a:ext cx="1460226" cy="313285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>
            <a:spLocks noChangeAspect="1"/>
          </p:cNvSpPr>
          <p:nvPr/>
        </p:nvSpPr>
        <p:spPr>
          <a:xfrm>
            <a:off x="1907704" y="177281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4" grpId="0"/>
      <p:bldP spid="45" grpId="0"/>
      <p:bldP spid="46" grpId="0" animBg="1"/>
      <p:bldP spid="57" grpId="0" animBg="1"/>
      <p:bldP spid="87" grpId="0"/>
      <p:bldP spid="89" grpId="0" animBg="1"/>
      <p:bldP spid="91" grpId="0" animBg="1"/>
      <p:bldP spid="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олилиния 65"/>
          <p:cNvSpPr/>
          <p:nvPr/>
        </p:nvSpPr>
        <p:spPr>
          <a:xfrm>
            <a:off x="519486" y="767864"/>
            <a:ext cx="3557117" cy="2803490"/>
          </a:xfrm>
          <a:custGeom>
            <a:avLst/>
            <a:gdLst>
              <a:gd name="connsiteX0" fmla="*/ 0 w 3557117"/>
              <a:gd name="connsiteY0" fmla="*/ 763675 h 2803490"/>
              <a:gd name="connsiteX1" fmla="*/ 2240783 w 3557117"/>
              <a:gd name="connsiteY1" fmla="*/ 2803490 h 2803490"/>
              <a:gd name="connsiteX2" fmla="*/ 3557117 w 3557117"/>
              <a:gd name="connsiteY2" fmla="*/ 0 h 2803490"/>
              <a:gd name="connsiteX3" fmla="*/ 0 w 3557117"/>
              <a:gd name="connsiteY3" fmla="*/ 763675 h 280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117" h="2803490">
                <a:moveTo>
                  <a:pt x="0" y="763675"/>
                </a:moveTo>
                <a:lnTo>
                  <a:pt x="2240783" y="2803490"/>
                </a:lnTo>
                <a:lnTo>
                  <a:pt x="3557117" y="0"/>
                </a:lnTo>
                <a:lnTo>
                  <a:pt x="0" y="763675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08695" y="758763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07504" y="476672"/>
            <a:ext cx="4237347" cy="3379931"/>
            <a:chOff x="2069" y="2941"/>
            <a:chExt cx="1471" cy="1173"/>
          </a:xfrm>
        </p:grpSpPr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А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С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А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С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19" y="3753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830096" y="761935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510787" y="1520763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508695" y="761935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 А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1619672" y="1160748"/>
            <a:ext cx="684076" cy="140415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олилиния 78"/>
          <p:cNvSpPr/>
          <p:nvPr/>
        </p:nvSpPr>
        <p:spPr>
          <a:xfrm>
            <a:off x="554656" y="1164774"/>
            <a:ext cx="1748413" cy="1356527"/>
          </a:xfrm>
          <a:custGeom>
            <a:avLst/>
            <a:gdLst>
              <a:gd name="connsiteX0" fmla="*/ 0 w 1748413"/>
              <a:gd name="connsiteY0" fmla="*/ 376813 h 1356527"/>
              <a:gd name="connsiteX1" fmla="*/ 1748413 w 1748413"/>
              <a:gd name="connsiteY1" fmla="*/ 0 h 1356527"/>
              <a:gd name="connsiteX2" fmla="*/ 1085222 w 1748413"/>
              <a:gd name="connsiteY2" fmla="*/ 1356527 h 1356527"/>
              <a:gd name="connsiteX3" fmla="*/ 0 w 1748413"/>
              <a:gd name="connsiteY3" fmla="*/ 376813 h 13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8413" h="1356527">
                <a:moveTo>
                  <a:pt x="0" y="376813"/>
                </a:moveTo>
                <a:lnTo>
                  <a:pt x="1748413" y="0"/>
                </a:lnTo>
                <a:lnTo>
                  <a:pt x="1085222" y="1356527"/>
                </a:lnTo>
                <a:lnTo>
                  <a:pt x="0" y="376813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>
            <a:stCxn id="66" idx="0"/>
          </p:cNvCxnSpPr>
          <p:nvPr/>
        </p:nvCxnSpPr>
        <p:spPr>
          <a:xfrm flipV="1">
            <a:off x="519486" y="800708"/>
            <a:ext cx="3404442" cy="7308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39" idx="0"/>
          </p:cNvCxnSpPr>
          <p:nvPr/>
        </p:nvCxnSpPr>
        <p:spPr>
          <a:xfrm>
            <a:off x="522309" y="1525517"/>
            <a:ext cx="2248008" cy="1607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endCxn id="54" idx="0"/>
          </p:cNvCxnSpPr>
          <p:nvPr/>
        </p:nvCxnSpPr>
        <p:spPr>
          <a:xfrm flipH="1" flipV="1">
            <a:off x="510787" y="1516872"/>
            <a:ext cx="2261013" cy="205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91980" y="404664"/>
            <a:ext cx="4752020" cy="830997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2) Найдем косинус угла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из треугольника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31740" y="7647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632" y="2384884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55976" y="1232756"/>
            <a:ext cx="4788024" cy="28007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Пусть ребро куба равно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300" smtClean="0">
                <a:latin typeface="Arial" pitchFamily="34" charset="0"/>
                <a:cs typeface="Arial" pitchFamily="34" charset="0"/>
              </a:rPr>
              <a:t>Тогда</a:t>
            </a: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 стороны треугольников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MN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равны</a:t>
            </a: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cxnSp>
        <p:nvCxnSpPr>
          <p:cNvPr id="84" name="Прямая соединительная линия 83"/>
          <p:cNvCxnSpPr>
            <a:stCxn id="53" idx="0"/>
          </p:cNvCxnSpPr>
          <p:nvPr/>
        </p:nvCxnSpPr>
        <p:spPr>
          <a:xfrm flipH="1">
            <a:off x="1979712" y="1516872"/>
            <a:ext cx="792337" cy="327952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619672" y="1808820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91" name="Дуга 90"/>
          <p:cNvSpPr/>
          <p:nvPr/>
        </p:nvSpPr>
        <p:spPr>
          <a:xfrm>
            <a:off x="1691680" y="1628800"/>
            <a:ext cx="576064" cy="396044"/>
          </a:xfrm>
          <a:prstGeom prst="arc">
            <a:avLst>
              <a:gd name="adj1" fmla="val 11506778"/>
              <a:gd name="adj2" fmla="val 20361327"/>
            </a:avLst>
          </a:prstGeom>
          <a:solidFill>
            <a:srgbClr val="0000FF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>
            <a:stCxn id="66" idx="0"/>
          </p:cNvCxnSpPr>
          <p:nvPr/>
        </p:nvCxnSpPr>
        <p:spPr>
          <a:xfrm>
            <a:off x="519486" y="1531539"/>
            <a:ext cx="1460226" cy="313285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>
            <a:spLocks noChangeAspect="1"/>
          </p:cNvSpPr>
          <p:nvPr/>
        </p:nvSpPr>
        <p:spPr>
          <a:xfrm>
            <a:off x="1907704" y="177281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5472100" y="1808820"/>
          <a:ext cx="2447925" cy="550863"/>
        </p:xfrm>
        <a:graphic>
          <a:graphicData uri="http://schemas.openxmlformats.org/presentationml/2006/ole">
            <p:oleObj spid="_x0000_s57346" name="Формула" r:id="rId3" imgW="1015920" imgH="228600" progId="Equation.3">
              <p:embed/>
            </p:oleObj>
          </a:graphicData>
        </a:graphic>
      </p:graphicFrame>
      <p:graphicFrame>
        <p:nvGraphicFramePr>
          <p:cNvPr id="67" name="Object 2"/>
          <p:cNvGraphicFramePr>
            <a:graphicFrameLocks noChangeAspect="1"/>
          </p:cNvGraphicFramePr>
          <p:nvPr/>
        </p:nvGraphicFramePr>
        <p:xfrm>
          <a:off x="5605463" y="3213100"/>
          <a:ext cx="1316037" cy="889000"/>
        </p:xfrm>
        <a:graphic>
          <a:graphicData uri="http://schemas.openxmlformats.org/presentationml/2006/ole">
            <p:oleObj spid="_x0000_s57347" name="Формула" r:id="rId4" imgW="545760" imgH="368280" progId="Equation.3">
              <p:embed/>
            </p:oleObj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0" y="4041068"/>
            <a:ext cx="9144000" cy="1477328"/>
          </a:xfrm>
          <a:prstGeom prst="rect">
            <a:avLst/>
          </a:prstGeom>
          <a:solidFill>
            <a:srgbClr val="FFFF66"/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а высоты этих треугольников</a:t>
            </a: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  <a:p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3" name="Object 2"/>
          <p:cNvGraphicFramePr>
            <a:graphicFrameLocks noChangeAspect="1"/>
          </p:cNvGraphicFramePr>
          <p:nvPr/>
        </p:nvGraphicFramePr>
        <p:xfrm>
          <a:off x="2267744" y="4329100"/>
          <a:ext cx="4956175" cy="1257300"/>
        </p:xfrm>
        <a:graphic>
          <a:graphicData uri="http://schemas.openxmlformats.org/presentationml/2006/ole">
            <p:oleObj spid="_x0000_s57348" name="Формула" r:id="rId5" imgW="2057400" imgH="520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олилиния 65"/>
          <p:cNvSpPr/>
          <p:nvPr/>
        </p:nvSpPr>
        <p:spPr>
          <a:xfrm>
            <a:off x="519486" y="767864"/>
            <a:ext cx="3557117" cy="2803490"/>
          </a:xfrm>
          <a:custGeom>
            <a:avLst/>
            <a:gdLst>
              <a:gd name="connsiteX0" fmla="*/ 0 w 3557117"/>
              <a:gd name="connsiteY0" fmla="*/ 763675 h 2803490"/>
              <a:gd name="connsiteX1" fmla="*/ 2240783 w 3557117"/>
              <a:gd name="connsiteY1" fmla="*/ 2803490 h 2803490"/>
              <a:gd name="connsiteX2" fmla="*/ 3557117 w 3557117"/>
              <a:gd name="connsiteY2" fmla="*/ 0 h 2803490"/>
              <a:gd name="connsiteX3" fmla="*/ 0 w 3557117"/>
              <a:gd name="connsiteY3" fmla="*/ 763675 h 280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117" h="2803490">
                <a:moveTo>
                  <a:pt x="0" y="763675"/>
                </a:moveTo>
                <a:lnTo>
                  <a:pt x="2240783" y="2803490"/>
                </a:lnTo>
                <a:lnTo>
                  <a:pt x="3557117" y="0"/>
                </a:lnTo>
                <a:lnTo>
                  <a:pt x="0" y="763675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08695" y="758763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07504" y="476672"/>
            <a:ext cx="4237347" cy="3379931"/>
            <a:chOff x="2069" y="2941"/>
            <a:chExt cx="1471" cy="1173"/>
          </a:xfrm>
        </p:grpSpPr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А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С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А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С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19" y="3753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830096" y="761935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510787" y="1520763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508695" y="761935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 А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1619672" y="1160748"/>
            <a:ext cx="684076" cy="140415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олилиния 78"/>
          <p:cNvSpPr/>
          <p:nvPr/>
        </p:nvSpPr>
        <p:spPr>
          <a:xfrm>
            <a:off x="554656" y="1164774"/>
            <a:ext cx="1748413" cy="1356527"/>
          </a:xfrm>
          <a:custGeom>
            <a:avLst/>
            <a:gdLst>
              <a:gd name="connsiteX0" fmla="*/ 0 w 1748413"/>
              <a:gd name="connsiteY0" fmla="*/ 376813 h 1356527"/>
              <a:gd name="connsiteX1" fmla="*/ 1748413 w 1748413"/>
              <a:gd name="connsiteY1" fmla="*/ 0 h 1356527"/>
              <a:gd name="connsiteX2" fmla="*/ 1085222 w 1748413"/>
              <a:gd name="connsiteY2" fmla="*/ 1356527 h 1356527"/>
              <a:gd name="connsiteX3" fmla="*/ 0 w 1748413"/>
              <a:gd name="connsiteY3" fmla="*/ 376813 h 13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8413" h="1356527">
                <a:moveTo>
                  <a:pt x="0" y="376813"/>
                </a:moveTo>
                <a:lnTo>
                  <a:pt x="1748413" y="0"/>
                </a:lnTo>
                <a:lnTo>
                  <a:pt x="1085222" y="1356527"/>
                </a:lnTo>
                <a:lnTo>
                  <a:pt x="0" y="376813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>
            <a:stCxn id="66" idx="0"/>
          </p:cNvCxnSpPr>
          <p:nvPr/>
        </p:nvCxnSpPr>
        <p:spPr>
          <a:xfrm flipV="1">
            <a:off x="519486" y="800708"/>
            <a:ext cx="3404442" cy="7308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39" idx="0"/>
          </p:cNvCxnSpPr>
          <p:nvPr/>
        </p:nvCxnSpPr>
        <p:spPr>
          <a:xfrm>
            <a:off x="522309" y="1525517"/>
            <a:ext cx="2248008" cy="1607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endCxn id="54" idx="0"/>
          </p:cNvCxnSpPr>
          <p:nvPr/>
        </p:nvCxnSpPr>
        <p:spPr>
          <a:xfrm flipH="1" flipV="1">
            <a:off x="510787" y="1516872"/>
            <a:ext cx="2261013" cy="205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91980" y="404664"/>
            <a:ext cx="4752020" cy="830997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3) Из треугольника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по теореме косинусов получим: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31740" y="7647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632" y="2384884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4" name="Прямая соединительная линия 83"/>
          <p:cNvCxnSpPr>
            <a:stCxn id="53" idx="0"/>
          </p:cNvCxnSpPr>
          <p:nvPr/>
        </p:nvCxnSpPr>
        <p:spPr>
          <a:xfrm flipH="1">
            <a:off x="1979712" y="1516872"/>
            <a:ext cx="792337" cy="327952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619672" y="1808820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91" name="Дуга 90"/>
          <p:cNvSpPr/>
          <p:nvPr/>
        </p:nvSpPr>
        <p:spPr>
          <a:xfrm>
            <a:off x="1691680" y="1628800"/>
            <a:ext cx="576064" cy="396044"/>
          </a:xfrm>
          <a:prstGeom prst="arc">
            <a:avLst>
              <a:gd name="adj1" fmla="val 11506778"/>
              <a:gd name="adj2" fmla="val 20361327"/>
            </a:avLst>
          </a:prstGeom>
          <a:solidFill>
            <a:srgbClr val="0000FF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>
            <a:stCxn id="66" idx="0"/>
          </p:cNvCxnSpPr>
          <p:nvPr/>
        </p:nvCxnSpPr>
        <p:spPr>
          <a:xfrm>
            <a:off x="519486" y="1531539"/>
            <a:ext cx="1460226" cy="313285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>
            <a:spLocks noChangeAspect="1"/>
          </p:cNvSpPr>
          <p:nvPr/>
        </p:nvSpPr>
        <p:spPr>
          <a:xfrm>
            <a:off x="1907704" y="177281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3491880" y="3897052"/>
          <a:ext cx="5507038" cy="519112"/>
        </p:xfrm>
        <a:graphic>
          <a:graphicData uri="http://schemas.openxmlformats.org/presentationml/2006/ole">
            <p:oleObj spid="_x0000_s58370" name="Формула" r:id="rId3" imgW="2286000" imgH="215640" progId="Equation.3">
              <p:embed/>
            </p:oleObj>
          </a:graphicData>
        </a:graphic>
      </p:graphicFrame>
      <p:sp>
        <p:nvSpPr>
          <p:cNvPr id="78" name="Полилиния 77"/>
          <p:cNvSpPr>
            <a:spLocks noChangeAspect="1"/>
          </p:cNvSpPr>
          <p:nvPr/>
        </p:nvSpPr>
        <p:spPr>
          <a:xfrm>
            <a:off x="5328084" y="1448780"/>
            <a:ext cx="2883904" cy="1813776"/>
          </a:xfrm>
          <a:custGeom>
            <a:avLst/>
            <a:gdLst>
              <a:gd name="connsiteX0" fmla="*/ 0 w 1597688"/>
              <a:gd name="connsiteY0" fmla="*/ 0 h 1004835"/>
              <a:gd name="connsiteX1" fmla="*/ 562708 w 1597688"/>
              <a:gd name="connsiteY1" fmla="*/ 994787 h 1004835"/>
              <a:gd name="connsiteX2" fmla="*/ 1597688 w 1597688"/>
              <a:gd name="connsiteY2" fmla="*/ 1004835 h 1004835"/>
              <a:gd name="connsiteX3" fmla="*/ 0 w 1597688"/>
              <a:gd name="connsiteY3" fmla="*/ 0 h 100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688" h="1004835">
                <a:moveTo>
                  <a:pt x="0" y="0"/>
                </a:moveTo>
                <a:lnTo>
                  <a:pt x="562708" y="994787"/>
                </a:lnTo>
                <a:lnTo>
                  <a:pt x="1597688" y="1004835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4892640" y="1287309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972760" y="3267529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O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96996" y="3303533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Дуга 92"/>
          <p:cNvSpPr/>
          <p:nvPr/>
        </p:nvSpPr>
        <p:spPr>
          <a:xfrm>
            <a:off x="6116776" y="2979497"/>
            <a:ext cx="612068" cy="540060"/>
          </a:xfrm>
          <a:prstGeom prst="arc">
            <a:avLst>
              <a:gd name="adj1" fmla="val 13619481"/>
              <a:gd name="adj2" fmla="val 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6548824" y="2655461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α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5" name="Object 2"/>
          <p:cNvGraphicFramePr>
            <a:graphicFrameLocks noChangeAspect="1"/>
          </p:cNvGraphicFramePr>
          <p:nvPr/>
        </p:nvGraphicFramePr>
        <p:xfrm>
          <a:off x="3491880" y="4365104"/>
          <a:ext cx="5078413" cy="885825"/>
        </p:xfrm>
        <a:graphic>
          <a:graphicData uri="http://schemas.openxmlformats.org/presentationml/2006/ole">
            <p:oleObj spid="_x0000_s58373" name="Формула" r:id="rId4" imgW="2108160" imgH="368280" progId="Equation.3">
              <p:embed/>
            </p:oleObj>
          </a:graphicData>
        </a:graphic>
      </p:graphicFrame>
      <p:graphicFrame>
        <p:nvGraphicFramePr>
          <p:cNvPr id="96" name="Object 2"/>
          <p:cNvGraphicFramePr>
            <a:graphicFrameLocks noChangeAspect="1"/>
          </p:cNvGraphicFramePr>
          <p:nvPr/>
        </p:nvGraphicFramePr>
        <p:xfrm>
          <a:off x="3563888" y="5373216"/>
          <a:ext cx="2876550" cy="366712"/>
        </p:xfrm>
        <a:graphic>
          <a:graphicData uri="http://schemas.openxmlformats.org/presentationml/2006/ole">
            <p:oleObj spid="_x0000_s58374" name="Формула" r:id="rId5" imgW="1193760" imgH="152280" progId="Equation.3">
              <p:embed/>
            </p:oleObj>
          </a:graphicData>
        </a:graphic>
      </p:graphicFrame>
      <p:graphicFrame>
        <p:nvGraphicFramePr>
          <p:cNvPr id="97" name="Object 2"/>
          <p:cNvGraphicFramePr>
            <a:graphicFrameLocks noChangeAspect="1"/>
          </p:cNvGraphicFramePr>
          <p:nvPr/>
        </p:nvGraphicFramePr>
        <p:xfrm>
          <a:off x="3671900" y="5841268"/>
          <a:ext cx="1744662" cy="366713"/>
        </p:xfrm>
        <a:graphic>
          <a:graphicData uri="http://schemas.openxmlformats.org/presentationml/2006/ole">
            <p:oleObj spid="_x0000_s58375" name="Формула" r:id="rId6" imgW="723600" imgH="152280" progId="Equation.3">
              <p:embed/>
            </p:oleObj>
          </a:graphicData>
        </a:graphic>
      </p:graphicFrame>
      <p:graphicFrame>
        <p:nvGraphicFramePr>
          <p:cNvPr id="98" name="Object 2"/>
          <p:cNvGraphicFramePr>
            <a:graphicFrameLocks noChangeAspect="1"/>
          </p:cNvGraphicFramePr>
          <p:nvPr/>
        </p:nvGraphicFramePr>
        <p:xfrm>
          <a:off x="6550025" y="5576888"/>
          <a:ext cx="1530350" cy="825500"/>
        </p:xfrm>
        <a:graphic>
          <a:graphicData uri="http://schemas.openxmlformats.org/presentationml/2006/ole">
            <p:oleObj spid="_x0000_s58376" name="Формула" r:id="rId7" imgW="634680" imgH="342720" progId="Equation.3">
              <p:embed/>
            </p:oleObj>
          </a:graphicData>
        </a:graphic>
      </p:graphicFrame>
      <p:graphicFrame>
        <p:nvGraphicFramePr>
          <p:cNvPr id="58377" name="Object 9"/>
          <p:cNvGraphicFramePr>
            <a:graphicFrameLocks noChangeAspect="1"/>
          </p:cNvGraphicFramePr>
          <p:nvPr/>
        </p:nvGraphicFramePr>
        <p:xfrm>
          <a:off x="5148063" y="2240868"/>
          <a:ext cx="625725" cy="756084"/>
        </p:xfrm>
        <a:graphic>
          <a:graphicData uri="http://schemas.openxmlformats.org/presentationml/2006/ole">
            <p:oleObj spid="_x0000_s58377" name="Формула" r:id="rId8" imgW="304560" imgH="368280" progId="Equation.3">
              <p:embed/>
            </p:oleObj>
          </a:graphicData>
        </a:graphic>
      </p:graphicFrame>
      <p:graphicFrame>
        <p:nvGraphicFramePr>
          <p:cNvPr id="99" name="Object 9"/>
          <p:cNvGraphicFramePr>
            <a:graphicFrameLocks noChangeAspect="1"/>
          </p:cNvGraphicFramePr>
          <p:nvPr/>
        </p:nvGraphicFramePr>
        <p:xfrm>
          <a:off x="6948263" y="3212976"/>
          <a:ext cx="655521" cy="792088"/>
        </p:xfrm>
        <a:graphic>
          <a:graphicData uri="http://schemas.openxmlformats.org/presentationml/2006/ole">
            <p:oleObj spid="_x0000_s58378" name="Формула" r:id="rId9" imgW="304560" imgH="368280" progId="Equation.3">
              <p:embed/>
            </p:oleObj>
          </a:graphicData>
        </a:graphic>
      </p:graphicFrame>
      <p:graphicFrame>
        <p:nvGraphicFramePr>
          <p:cNvPr id="100" name="Object 9"/>
          <p:cNvGraphicFramePr>
            <a:graphicFrameLocks noChangeAspect="1"/>
          </p:cNvGraphicFramePr>
          <p:nvPr/>
        </p:nvGraphicFramePr>
        <p:xfrm>
          <a:off x="6743699" y="2014538"/>
          <a:ext cx="299039" cy="334342"/>
        </p:xfrm>
        <a:graphic>
          <a:graphicData uri="http://schemas.openxmlformats.org/presentationml/2006/ole">
            <p:oleObj spid="_x0000_s58379" name="Формула" r:id="rId10" imgW="114120" imgH="126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Полилиния 99"/>
          <p:cNvSpPr/>
          <p:nvPr/>
        </p:nvSpPr>
        <p:spPr>
          <a:xfrm>
            <a:off x="1467059" y="5546690"/>
            <a:ext cx="522515" cy="391886"/>
          </a:xfrm>
          <a:custGeom>
            <a:avLst/>
            <a:gdLst>
              <a:gd name="connsiteX0" fmla="*/ 311499 w 522515"/>
              <a:gd name="connsiteY0" fmla="*/ 0 h 391886"/>
              <a:gd name="connsiteX1" fmla="*/ 190919 w 522515"/>
              <a:gd name="connsiteY1" fmla="*/ 30145 h 391886"/>
              <a:gd name="connsiteX2" fmla="*/ 80387 w 522515"/>
              <a:gd name="connsiteY2" fmla="*/ 100484 h 391886"/>
              <a:gd name="connsiteX3" fmla="*/ 30145 w 522515"/>
              <a:gd name="connsiteY3" fmla="*/ 190919 h 391886"/>
              <a:gd name="connsiteX4" fmla="*/ 10049 w 522515"/>
              <a:gd name="connsiteY4" fmla="*/ 281354 h 391886"/>
              <a:gd name="connsiteX5" fmla="*/ 0 w 522515"/>
              <a:gd name="connsiteY5" fmla="*/ 351692 h 391886"/>
              <a:gd name="connsiteX6" fmla="*/ 10049 w 522515"/>
              <a:gd name="connsiteY6" fmla="*/ 381837 h 391886"/>
              <a:gd name="connsiteX7" fmla="*/ 522515 w 522515"/>
              <a:gd name="connsiteY7" fmla="*/ 391886 h 391886"/>
              <a:gd name="connsiteX8" fmla="*/ 311499 w 522515"/>
              <a:gd name="connsiteY8" fmla="*/ 0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515" h="391886">
                <a:moveTo>
                  <a:pt x="311499" y="0"/>
                </a:moveTo>
                <a:lnTo>
                  <a:pt x="190919" y="30145"/>
                </a:lnTo>
                <a:lnTo>
                  <a:pt x="80387" y="100484"/>
                </a:lnTo>
                <a:lnTo>
                  <a:pt x="30145" y="190919"/>
                </a:lnTo>
                <a:lnTo>
                  <a:pt x="10049" y="281354"/>
                </a:lnTo>
                <a:lnTo>
                  <a:pt x="0" y="351692"/>
                </a:lnTo>
                <a:lnTo>
                  <a:pt x="10049" y="381837"/>
                </a:lnTo>
                <a:lnTo>
                  <a:pt x="522515" y="391886"/>
                </a:lnTo>
                <a:lnTo>
                  <a:pt x="311499" y="0"/>
                </a:lnTo>
                <a:close/>
              </a:path>
            </a:pathLst>
          </a:cu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7200292" y="5229200"/>
            <a:ext cx="1692188" cy="122413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519486" y="767864"/>
            <a:ext cx="3557117" cy="2803490"/>
          </a:xfrm>
          <a:custGeom>
            <a:avLst/>
            <a:gdLst>
              <a:gd name="connsiteX0" fmla="*/ 0 w 3557117"/>
              <a:gd name="connsiteY0" fmla="*/ 763675 h 2803490"/>
              <a:gd name="connsiteX1" fmla="*/ 2240783 w 3557117"/>
              <a:gd name="connsiteY1" fmla="*/ 2803490 h 2803490"/>
              <a:gd name="connsiteX2" fmla="*/ 3557117 w 3557117"/>
              <a:gd name="connsiteY2" fmla="*/ 0 h 2803490"/>
              <a:gd name="connsiteX3" fmla="*/ 0 w 3557117"/>
              <a:gd name="connsiteY3" fmla="*/ 763675 h 280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117" h="2803490">
                <a:moveTo>
                  <a:pt x="0" y="763675"/>
                </a:moveTo>
                <a:lnTo>
                  <a:pt x="2240783" y="2803490"/>
                </a:lnTo>
                <a:lnTo>
                  <a:pt x="3557117" y="0"/>
                </a:lnTo>
                <a:lnTo>
                  <a:pt x="0" y="763675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08695" y="758763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07504" y="476672"/>
            <a:ext cx="4237347" cy="3379931"/>
            <a:chOff x="2069" y="2941"/>
            <a:chExt cx="1471" cy="1173"/>
          </a:xfrm>
        </p:grpSpPr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А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  <a:ea typeface="Times New Roman" pitchFamily="18" charset="0"/>
                </a:rPr>
                <a:t>С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А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i="1" smtClean="0">
                  <a:latin typeface="Arial" pitchFamily="34" charset="0"/>
                </a:rPr>
                <a:t>С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19" y="3753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830096" y="761935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510787" y="1520763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508695" y="761935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косинус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ru-RU" b="1" smtClean="0">
                <a:solidFill>
                  <a:schemeClr val="bg1"/>
                </a:solidFill>
              </a:rPr>
              <a:t>А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C</a:t>
            </a:r>
            <a:r>
              <a:rPr lang="ru-RU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и  А</a:t>
            </a:r>
            <a:r>
              <a:rPr lang="en-US" b="1" smtClean="0">
                <a:solidFill>
                  <a:schemeClr val="bg1"/>
                </a:solidFill>
              </a:rPr>
              <a:t>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1619672" y="1160748"/>
            <a:ext cx="684076" cy="140415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олилиния 78"/>
          <p:cNvSpPr/>
          <p:nvPr/>
        </p:nvSpPr>
        <p:spPr>
          <a:xfrm>
            <a:off x="554656" y="1164774"/>
            <a:ext cx="1748413" cy="1356527"/>
          </a:xfrm>
          <a:custGeom>
            <a:avLst/>
            <a:gdLst>
              <a:gd name="connsiteX0" fmla="*/ 0 w 1748413"/>
              <a:gd name="connsiteY0" fmla="*/ 376813 h 1356527"/>
              <a:gd name="connsiteX1" fmla="*/ 1748413 w 1748413"/>
              <a:gd name="connsiteY1" fmla="*/ 0 h 1356527"/>
              <a:gd name="connsiteX2" fmla="*/ 1085222 w 1748413"/>
              <a:gd name="connsiteY2" fmla="*/ 1356527 h 1356527"/>
              <a:gd name="connsiteX3" fmla="*/ 0 w 1748413"/>
              <a:gd name="connsiteY3" fmla="*/ 376813 h 13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8413" h="1356527">
                <a:moveTo>
                  <a:pt x="0" y="376813"/>
                </a:moveTo>
                <a:lnTo>
                  <a:pt x="1748413" y="0"/>
                </a:lnTo>
                <a:lnTo>
                  <a:pt x="1085222" y="1356527"/>
                </a:lnTo>
                <a:lnTo>
                  <a:pt x="0" y="376813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>
            <a:stCxn id="66" idx="0"/>
          </p:cNvCxnSpPr>
          <p:nvPr/>
        </p:nvCxnSpPr>
        <p:spPr>
          <a:xfrm flipV="1">
            <a:off x="519486" y="800708"/>
            <a:ext cx="3404442" cy="7308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39" idx="0"/>
          </p:cNvCxnSpPr>
          <p:nvPr/>
        </p:nvCxnSpPr>
        <p:spPr>
          <a:xfrm>
            <a:off x="522309" y="1525517"/>
            <a:ext cx="2248008" cy="1607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endCxn id="54" idx="0"/>
          </p:cNvCxnSpPr>
          <p:nvPr/>
        </p:nvCxnSpPr>
        <p:spPr>
          <a:xfrm flipH="1" flipV="1">
            <a:off x="510787" y="1516872"/>
            <a:ext cx="2261013" cy="205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91980" y="404664"/>
            <a:ext cx="4752020" cy="2308324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) Так как косинус угла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получился отрицательным, то угол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тупой. Тогда угол </a:t>
            </a:r>
            <a:r>
              <a:rPr lang="el-GR" sz="2400" smtClean="0">
                <a:latin typeface="Arial" pitchFamily="34" charset="0"/>
                <a:cs typeface="Arial" pitchFamily="34" charset="0"/>
              </a:rPr>
              <a:t>φ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между плоскостями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АВ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равен углу, смежному с углом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ОВ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то есть: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31740" y="764704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632" y="2384884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4" name="Прямая соединительная линия 83"/>
          <p:cNvCxnSpPr>
            <a:stCxn id="53" idx="0"/>
          </p:cNvCxnSpPr>
          <p:nvPr/>
        </p:nvCxnSpPr>
        <p:spPr>
          <a:xfrm flipH="1">
            <a:off x="1979712" y="1516872"/>
            <a:ext cx="792337" cy="327952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619672" y="1808820"/>
            <a:ext cx="252028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91" name="Дуга 90"/>
          <p:cNvSpPr/>
          <p:nvPr/>
        </p:nvSpPr>
        <p:spPr>
          <a:xfrm>
            <a:off x="1691680" y="1628800"/>
            <a:ext cx="576064" cy="396044"/>
          </a:xfrm>
          <a:prstGeom prst="arc">
            <a:avLst>
              <a:gd name="adj1" fmla="val 11506778"/>
              <a:gd name="adj2" fmla="val 20361327"/>
            </a:avLst>
          </a:prstGeom>
          <a:solidFill>
            <a:srgbClr val="0000FF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>
            <a:stCxn id="66" idx="0"/>
          </p:cNvCxnSpPr>
          <p:nvPr/>
        </p:nvCxnSpPr>
        <p:spPr>
          <a:xfrm>
            <a:off x="519486" y="1531539"/>
            <a:ext cx="1460226" cy="313285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>
            <a:spLocks noChangeAspect="1"/>
          </p:cNvSpPr>
          <p:nvPr/>
        </p:nvSpPr>
        <p:spPr>
          <a:xfrm>
            <a:off x="1907704" y="177281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олилиния 77"/>
          <p:cNvSpPr>
            <a:spLocks noChangeAspect="1"/>
          </p:cNvSpPr>
          <p:nvPr/>
        </p:nvSpPr>
        <p:spPr>
          <a:xfrm>
            <a:off x="1007604" y="4149080"/>
            <a:ext cx="2883904" cy="1813776"/>
          </a:xfrm>
          <a:custGeom>
            <a:avLst/>
            <a:gdLst>
              <a:gd name="connsiteX0" fmla="*/ 0 w 1597688"/>
              <a:gd name="connsiteY0" fmla="*/ 0 h 1004835"/>
              <a:gd name="connsiteX1" fmla="*/ 562708 w 1597688"/>
              <a:gd name="connsiteY1" fmla="*/ 994787 h 1004835"/>
              <a:gd name="connsiteX2" fmla="*/ 1597688 w 1597688"/>
              <a:gd name="connsiteY2" fmla="*/ 1004835 h 1004835"/>
              <a:gd name="connsiteX3" fmla="*/ 0 w 1597688"/>
              <a:gd name="connsiteY3" fmla="*/ 0 h 100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688" h="1004835">
                <a:moveTo>
                  <a:pt x="0" y="0"/>
                </a:moveTo>
                <a:lnTo>
                  <a:pt x="562708" y="994787"/>
                </a:lnTo>
                <a:lnTo>
                  <a:pt x="1597688" y="1004835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572160" y="3987609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652280" y="5967829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O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776516" y="6003833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Дуга 92"/>
          <p:cNvSpPr/>
          <p:nvPr/>
        </p:nvSpPr>
        <p:spPr>
          <a:xfrm>
            <a:off x="1796296" y="5679797"/>
            <a:ext cx="612068" cy="540060"/>
          </a:xfrm>
          <a:prstGeom prst="arc">
            <a:avLst>
              <a:gd name="adj1" fmla="val 13619481"/>
              <a:gd name="adj2" fmla="val 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2228344" y="5355761"/>
            <a:ext cx="360040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α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5220072" y="2924944"/>
          <a:ext cx="2106856" cy="534665"/>
        </p:xfrm>
        <a:graphic>
          <a:graphicData uri="http://schemas.openxmlformats.org/presentationml/2006/ole">
            <p:oleObj spid="_x0000_s59399" name="Формула" r:id="rId3" imgW="698400" imgH="177480" progId="Equation.3">
              <p:embed/>
            </p:oleObj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3563888" y="3501008"/>
            <a:ext cx="5580112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Тогда</a:t>
            </a:r>
          </a:p>
        </p:txBody>
      </p:sp>
      <p:graphicFrame>
        <p:nvGraphicFramePr>
          <p:cNvPr id="67" name="Object 7"/>
          <p:cNvGraphicFramePr>
            <a:graphicFrameLocks noChangeAspect="1"/>
          </p:cNvGraphicFramePr>
          <p:nvPr/>
        </p:nvGraphicFramePr>
        <p:xfrm>
          <a:off x="3551238" y="3933056"/>
          <a:ext cx="5592762" cy="1028700"/>
        </p:xfrm>
        <a:graphic>
          <a:graphicData uri="http://schemas.openxmlformats.org/presentationml/2006/ole">
            <p:oleObj spid="_x0000_s59400" name="Формула" r:id="rId4" imgW="1854000" imgH="342720" progId="Equation.3">
              <p:embed/>
            </p:oleObj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7200292" y="5697252"/>
            <a:ext cx="936104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Ответ.</a:t>
            </a:r>
          </a:p>
        </p:txBody>
      </p:sp>
      <p:graphicFrame>
        <p:nvGraphicFramePr>
          <p:cNvPr id="71" name="Object 7"/>
          <p:cNvGraphicFramePr>
            <a:graphicFrameLocks noChangeAspect="1"/>
          </p:cNvGraphicFramePr>
          <p:nvPr/>
        </p:nvGraphicFramePr>
        <p:xfrm>
          <a:off x="8352420" y="5301208"/>
          <a:ext cx="420688" cy="1028700"/>
        </p:xfrm>
        <a:graphic>
          <a:graphicData uri="http://schemas.openxmlformats.org/presentationml/2006/ole">
            <p:oleObj spid="_x0000_s59401" name="Формула" r:id="rId5" imgW="139680" imgH="342720" progId="Equation.3">
              <p:embed/>
            </p:oleObj>
          </a:graphicData>
        </a:graphic>
      </p:graphicFrame>
      <p:cxnSp>
        <p:nvCxnSpPr>
          <p:cNvPr id="75" name="Прямая соединительная линия 74"/>
          <p:cNvCxnSpPr>
            <a:endCxn id="78" idx="1"/>
          </p:cNvCxnSpPr>
          <p:nvPr/>
        </p:nvCxnSpPr>
        <p:spPr>
          <a:xfrm flipV="1">
            <a:off x="359532" y="5944719"/>
            <a:ext cx="1663787" cy="45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511660" y="5553236"/>
            <a:ext cx="324036" cy="369332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el-GR" sz="2400" smtClean="0">
                <a:latin typeface="Arial" pitchFamily="34" charset="0"/>
                <a:cs typeface="Arial" pitchFamily="34" charset="0"/>
              </a:rPr>
              <a:t>φ</a:t>
            </a:r>
            <a:endParaRPr lang="ru-RU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73" grpId="0" animBg="1"/>
      <p:bldP spid="57" grpId="0" animBg="1"/>
      <p:bldP spid="68" grpId="0"/>
      <p:bldP spid="9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0" rIns="0" bIns="0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353</Words>
  <Application>Microsoft Office PowerPoint</Application>
  <PresentationFormat>Экран (4:3)</PresentationFormat>
  <Paragraphs>83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103</cp:revision>
  <dcterms:created xsi:type="dcterms:W3CDTF">2012-12-15T16:54:26Z</dcterms:created>
  <dcterms:modified xsi:type="dcterms:W3CDTF">2013-01-21T18:15:34Z</dcterms:modified>
</cp:coreProperties>
</file>