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83" r:id="rId4"/>
    <p:sldId id="281" r:id="rId5"/>
    <p:sldId id="285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FF"/>
    <a:srgbClr val="66FFFF"/>
    <a:srgbClr val="00FFFF"/>
    <a:srgbClr val="0000FF"/>
    <a:srgbClr val="006600"/>
    <a:srgbClr val="00FF00"/>
    <a:srgbClr val="FF00FF"/>
    <a:srgbClr val="0000CC"/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065" autoAdjust="0"/>
    <p:restoredTop sz="92812" autoAdjust="0"/>
  </p:normalViewPr>
  <p:slideViewPr>
    <p:cSldViewPr>
      <p:cViewPr>
        <p:scale>
          <a:sx n="98" d="100"/>
          <a:sy n="98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512676"/>
            <a:ext cx="9144000" cy="304698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4800" b="1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48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Тренировочная работа 3</a:t>
            </a:r>
          </a:p>
          <a:p>
            <a:pPr algn="ctr"/>
            <a:r>
              <a:rPr lang="ru-RU" sz="48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Угол между </a:t>
            </a:r>
            <a:r>
              <a:rPr lang="ru-RU" sz="48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плоскостями</a:t>
            </a:r>
            <a:endParaRPr lang="ru-RU" sz="4800" b="1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48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Задача </a:t>
            </a:r>
            <a:r>
              <a:rPr lang="ru-RU" sz="48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ru-RU" sz="4800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7848364" y="5949280"/>
            <a:ext cx="102592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200" dirty="0" err="1">
                <a:solidFill>
                  <a:srgbClr val="990000"/>
                </a:solidFill>
                <a:latin typeface="Tahoma" pitchFamily="34" charset="0"/>
              </a:rPr>
              <a:t>Copyright</a:t>
            </a:r>
            <a:r>
              <a:rPr lang="ru-RU" sz="1200" dirty="0">
                <a:solidFill>
                  <a:srgbClr val="990000"/>
                </a:solidFill>
                <a:latin typeface="Tahoma" pitchFamily="34" charset="0"/>
              </a:rPr>
              <a:t>(c)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079612" y="5769260"/>
            <a:ext cx="651672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rgbClr val="990000"/>
                </a:solidFill>
                <a:latin typeface="Tahoma" pitchFamily="34" charset="0"/>
              </a:rPr>
              <a:t>Автор: Галкин Сергей Михайлович, </a:t>
            </a:r>
          </a:p>
          <a:p>
            <a:pPr algn="ctr"/>
            <a:r>
              <a:rPr lang="ru-RU" sz="1200" dirty="0" smtClean="0">
                <a:solidFill>
                  <a:srgbClr val="990000"/>
                </a:solidFill>
                <a:latin typeface="Tahoma" pitchFamily="34" charset="0"/>
              </a:rPr>
              <a:t>МОУ «Гимназия № 41», </a:t>
            </a:r>
            <a:r>
              <a:rPr lang="ru-RU" sz="1200" dirty="0" err="1" smtClean="0">
                <a:solidFill>
                  <a:srgbClr val="990000"/>
                </a:solidFill>
                <a:latin typeface="Tahoma" pitchFamily="34" charset="0"/>
              </a:rPr>
              <a:t>г.Новоуральск</a:t>
            </a:r>
            <a:r>
              <a:rPr lang="ru-RU" sz="1200" dirty="0" smtClean="0">
                <a:solidFill>
                  <a:srgbClr val="990000"/>
                </a:solidFill>
                <a:latin typeface="Tahoma" pitchFamily="34" charset="0"/>
              </a:rPr>
              <a:t>, Свердловская обл</a:t>
            </a:r>
            <a:r>
              <a:rPr lang="ru-RU" sz="1200" smtClean="0">
                <a:solidFill>
                  <a:srgbClr val="990000"/>
                </a:solidFill>
                <a:latin typeface="Tahoma" pitchFamily="34" charset="0"/>
              </a:rPr>
              <a:t>.  </a:t>
            </a:r>
            <a:r>
              <a:rPr lang="ru-RU" sz="1200" smtClean="0">
                <a:solidFill>
                  <a:srgbClr val="990000"/>
                </a:solidFill>
                <a:latin typeface="Tahoma" pitchFamily="34" charset="0"/>
              </a:rPr>
              <a:t>2013г</a:t>
            </a:r>
            <a:r>
              <a:rPr lang="ru-RU" sz="1200" dirty="0" smtClean="0">
                <a:solidFill>
                  <a:srgbClr val="990000"/>
                </a:solidFill>
                <a:latin typeface="Tahoma" pitchFamily="34" charset="0"/>
              </a:rPr>
              <a:t>. </a:t>
            </a:r>
          </a:p>
          <a:p>
            <a:pPr algn="ctr"/>
            <a:r>
              <a:rPr lang="ru-RU" sz="1200" dirty="0" smtClean="0">
                <a:solidFill>
                  <a:srgbClr val="990000"/>
                </a:solidFill>
                <a:latin typeface="Tahoma" pitchFamily="34" charset="0"/>
              </a:rPr>
              <a:t>  </a:t>
            </a:r>
            <a:r>
              <a:rPr lang="en-US" sz="1200" dirty="0" smtClean="0">
                <a:solidFill>
                  <a:srgbClr val="990000"/>
                </a:solidFill>
                <a:latin typeface="Tahoma" pitchFamily="34" charset="0"/>
              </a:rPr>
              <a:t>gsm56@bk.ru</a:t>
            </a:r>
            <a:endParaRPr lang="ru-RU" sz="1200" dirty="0">
              <a:solidFill>
                <a:srgbClr val="990000"/>
              </a:solidFill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Полилиния 159"/>
          <p:cNvSpPr/>
          <p:nvPr/>
        </p:nvSpPr>
        <p:spPr>
          <a:xfrm>
            <a:off x="6446018" y="1523964"/>
            <a:ext cx="2351314" cy="2291024"/>
          </a:xfrm>
          <a:custGeom>
            <a:avLst/>
            <a:gdLst>
              <a:gd name="connsiteX0" fmla="*/ 482320 w 2351314"/>
              <a:gd name="connsiteY0" fmla="*/ 944545 h 2291024"/>
              <a:gd name="connsiteX1" fmla="*/ 0 w 2351314"/>
              <a:gd name="connsiteY1" fmla="*/ 0 h 2291024"/>
              <a:gd name="connsiteX2" fmla="*/ 2351314 w 2351314"/>
              <a:gd name="connsiteY2" fmla="*/ 2291024 h 2291024"/>
              <a:gd name="connsiteX3" fmla="*/ 482320 w 2351314"/>
              <a:gd name="connsiteY3" fmla="*/ 944545 h 2291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51314" h="2291024">
                <a:moveTo>
                  <a:pt x="482320" y="944545"/>
                </a:moveTo>
                <a:lnTo>
                  <a:pt x="0" y="0"/>
                </a:lnTo>
                <a:lnTo>
                  <a:pt x="2351314" y="2291024"/>
                </a:lnTo>
                <a:lnTo>
                  <a:pt x="482320" y="944545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2" name="Полилиния 121"/>
          <p:cNvSpPr/>
          <p:nvPr/>
        </p:nvSpPr>
        <p:spPr>
          <a:xfrm>
            <a:off x="3383868" y="1520788"/>
            <a:ext cx="2422566" cy="2363190"/>
          </a:xfrm>
          <a:custGeom>
            <a:avLst/>
            <a:gdLst>
              <a:gd name="connsiteX0" fmla="*/ 0 w 2422566"/>
              <a:gd name="connsiteY0" fmla="*/ 2363190 h 2363190"/>
              <a:gd name="connsiteX1" fmla="*/ 2422566 w 2422566"/>
              <a:gd name="connsiteY1" fmla="*/ 0 h 2363190"/>
              <a:gd name="connsiteX2" fmla="*/ 480951 w 2422566"/>
              <a:gd name="connsiteY2" fmla="*/ 979715 h 2363190"/>
              <a:gd name="connsiteX3" fmla="*/ 0 w 2422566"/>
              <a:gd name="connsiteY3" fmla="*/ 2363190 h 236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2566" h="2363190">
                <a:moveTo>
                  <a:pt x="0" y="2363190"/>
                </a:moveTo>
                <a:lnTo>
                  <a:pt x="2422566" y="0"/>
                </a:lnTo>
                <a:lnTo>
                  <a:pt x="480951" y="979715"/>
                </a:lnTo>
                <a:lnTo>
                  <a:pt x="0" y="236319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3" name="Полилиния 122"/>
          <p:cNvSpPr/>
          <p:nvPr/>
        </p:nvSpPr>
        <p:spPr>
          <a:xfrm>
            <a:off x="3371993" y="3925541"/>
            <a:ext cx="2398815" cy="961902"/>
          </a:xfrm>
          <a:custGeom>
            <a:avLst/>
            <a:gdLst>
              <a:gd name="connsiteX0" fmla="*/ 0 w 2398815"/>
              <a:gd name="connsiteY0" fmla="*/ 0 h 961902"/>
              <a:gd name="connsiteX1" fmla="*/ 492826 w 2398815"/>
              <a:gd name="connsiteY1" fmla="*/ 961902 h 961902"/>
              <a:gd name="connsiteX2" fmla="*/ 2398815 w 2398815"/>
              <a:gd name="connsiteY2" fmla="*/ 5938 h 961902"/>
              <a:gd name="connsiteX3" fmla="*/ 0 w 2398815"/>
              <a:gd name="connsiteY3" fmla="*/ 0 h 961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98815" h="961902">
                <a:moveTo>
                  <a:pt x="0" y="0"/>
                </a:moveTo>
                <a:lnTo>
                  <a:pt x="492826" y="961902"/>
                </a:lnTo>
                <a:lnTo>
                  <a:pt x="2398815" y="5938"/>
                </a:lnTo>
                <a:lnTo>
                  <a:pt x="0" y="0"/>
                </a:lnTo>
                <a:close/>
              </a:path>
            </a:pathLst>
          </a:cu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Полилиния 93"/>
          <p:cNvSpPr/>
          <p:nvPr/>
        </p:nvSpPr>
        <p:spPr>
          <a:xfrm>
            <a:off x="246682" y="2288732"/>
            <a:ext cx="2257719" cy="1051089"/>
          </a:xfrm>
          <a:custGeom>
            <a:avLst/>
            <a:gdLst>
              <a:gd name="connsiteX0" fmla="*/ 1522429 w 2257719"/>
              <a:gd name="connsiteY0" fmla="*/ 1051089 h 1051089"/>
              <a:gd name="connsiteX1" fmla="*/ 2257719 w 2257719"/>
              <a:gd name="connsiteY1" fmla="*/ 0 h 1051089"/>
              <a:gd name="connsiteX2" fmla="*/ 0 w 2257719"/>
              <a:gd name="connsiteY2" fmla="*/ 4714 h 1051089"/>
              <a:gd name="connsiteX3" fmla="*/ 1522429 w 2257719"/>
              <a:gd name="connsiteY3" fmla="*/ 1051089 h 1051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57719" h="1051089">
                <a:moveTo>
                  <a:pt x="1522429" y="1051089"/>
                </a:moveTo>
                <a:lnTo>
                  <a:pt x="2257719" y="0"/>
                </a:lnTo>
                <a:lnTo>
                  <a:pt x="0" y="4714"/>
                </a:lnTo>
                <a:lnTo>
                  <a:pt x="1522429" y="1051089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73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8" name="TextBox 87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smtClean="0">
                <a:solidFill>
                  <a:schemeClr val="bg1"/>
                </a:solidFill>
              </a:rPr>
              <a:t>3</a:t>
            </a:r>
            <a:r>
              <a:rPr lang="ru-RU" b="1" smtClean="0">
                <a:solidFill>
                  <a:schemeClr val="bg1"/>
                </a:solidFill>
              </a:rPr>
              <a:t>. В правильной треугольной призме </a:t>
            </a:r>
            <a:r>
              <a:rPr lang="en-US" b="1" smtClean="0">
                <a:solidFill>
                  <a:schemeClr val="bg1"/>
                </a:solidFill>
              </a:rPr>
              <a:t>ABCA</a:t>
            </a:r>
            <a:r>
              <a:rPr lang="en-US" b="1" baseline="-25000" smtClean="0">
                <a:solidFill>
                  <a:schemeClr val="bg1"/>
                </a:solidFill>
              </a:rPr>
              <a:t>1</a:t>
            </a:r>
            <a:r>
              <a:rPr lang="en-US" b="1" smtClean="0">
                <a:solidFill>
                  <a:schemeClr val="bg1"/>
                </a:solidFill>
              </a:rPr>
              <a:t>B</a:t>
            </a:r>
            <a:r>
              <a:rPr lang="en-US" b="1" baseline="-25000" smtClean="0">
                <a:solidFill>
                  <a:schemeClr val="bg1"/>
                </a:solidFill>
              </a:rPr>
              <a:t>1</a:t>
            </a:r>
            <a:r>
              <a:rPr lang="en-US" b="1" smtClean="0">
                <a:solidFill>
                  <a:schemeClr val="bg1"/>
                </a:solidFill>
              </a:rPr>
              <a:t>C</a:t>
            </a:r>
            <a:r>
              <a:rPr lang="en-US" b="1" baseline="-25000" smtClean="0">
                <a:solidFill>
                  <a:schemeClr val="bg1"/>
                </a:solidFill>
              </a:rPr>
              <a:t>1</a:t>
            </a:r>
            <a:r>
              <a:rPr lang="ru-RU" b="1" smtClean="0">
                <a:solidFill>
                  <a:schemeClr val="bg1"/>
                </a:solidFill>
              </a:rPr>
              <a:t>, все ребра которой равны 1, </a:t>
            </a:r>
            <a:r>
              <a:rPr lang="en-US" b="1" smtClean="0">
                <a:solidFill>
                  <a:schemeClr val="bg1"/>
                </a:solidFill>
              </a:rPr>
              <a:t> </a:t>
            </a:r>
            <a:r>
              <a:rPr lang="ru-RU" b="1" smtClean="0">
                <a:solidFill>
                  <a:schemeClr val="bg1"/>
                </a:solidFill>
              </a:rPr>
              <a:t>найдите тангес угла между плоскостями  </a:t>
            </a:r>
            <a:r>
              <a:rPr lang="en-US" b="1" smtClean="0">
                <a:solidFill>
                  <a:schemeClr val="bg1"/>
                </a:solidFill>
              </a:rPr>
              <a:t>ABC </a:t>
            </a:r>
            <a:r>
              <a:rPr lang="ru-RU" b="1" smtClean="0">
                <a:solidFill>
                  <a:schemeClr val="bg1"/>
                </a:solidFill>
              </a:rPr>
              <a:t>и </a:t>
            </a:r>
            <a:r>
              <a:rPr lang="en-US" b="1" smtClean="0">
                <a:solidFill>
                  <a:schemeClr val="bg1"/>
                </a:solidFill>
              </a:rPr>
              <a:t>C</a:t>
            </a:r>
            <a:r>
              <a:rPr lang="ru-RU" b="1" smtClean="0">
                <a:solidFill>
                  <a:schemeClr val="bg1"/>
                </a:solidFill>
              </a:rPr>
              <a:t>А</a:t>
            </a:r>
            <a:r>
              <a:rPr lang="en-US" b="1" baseline="-25000" smtClean="0">
                <a:solidFill>
                  <a:schemeClr val="bg1"/>
                </a:solidFill>
              </a:rPr>
              <a:t>1</a:t>
            </a:r>
            <a:r>
              <a:rPr lang="ru-RU" b="1" smtClean="0">
                <a:solidFill>
                  <a:schemeClr val="bg1"/>
                </a:solidFill>
              </a:rPr>
              <a:t>В</a:t>
            </a:r>
            <a:r>
              <a:rPr lang="en-US" b="1" baseline="-25000" smtClean="0">
                <a:solidFill>
                  <a:schemeClr val="bg1"/>
                </a:solidFill>
              </a:rPr>
              <a:t>1</a:t>
            </a:r>
            <a:r>
              <a:rPr lang="ru-RU" b="1">
                <a:solidFill>
                  <a:schemeClr val="bg1"/>
                </a:solidFill>
              </a:rPr>
              <a:t>.</a:t>
            </a:r>
          </a:p>
        </p:txBody>
      </p:sp>
      <p:cxnSp>
        <p:nvCxnSpPr>
          <p:cNvPr id="67" name="Прямая соединительная линия 66"/>
          <p:cNvCxnSpPr/>
          <p:nvPr/>
        </p:nvCxnSpPr>
        <p:spPr>
          <a:xfrm>
            <a:off x="215516" y="4185084"/>
            <a:ext cx="2304256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>
            <a:off x="215516" y="2276872"/>
            <a:ext cx="2304256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>
            <a:off x="215516" y="2276872"/>
            <a:ext cx="0" cy="190821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>
            <a:off x="2519772" y="2276872"/>
            <a:ext cx="0" cy="190821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/>
          <p:nvPr/>
        </p:nvCxnSpPr>
        <p:spPr>
          <a:xfrm flipV="1">
            <a:off x="215516" y="1448780"/>
            <a:ext cx="1548172" cy="82809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единительная линия 79"/>
          <p:cNvCxnSpPr/>
          <p:nvPr/>
        </p:nvCxnSpPr>
        <p:spPr>
          <a:xfrm>
            <a:off x="1763688" y="1448780"/>
            <a:ext cx="756084" cy="82809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/>
          <p:nvPr/>
        </p:nvCxnSpPr>
        <p:spPr>
          <a:xfrm>
            <a:off x="1763688" y="3356992"/>
            <a:ext cx="756084" cy="828092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единительная линия 82"/>
          <p:cNvCxnSpPr/>
          <p:nvPr/>
        </p:nvCxnSpPr>
        <p:spPr>
          <a:xfrm flipV="1">
            <a:off x="215516" y="3356992"/>
            <a:ext cx="1548172" cy="828092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единительная линия 83"/>
          <p:cNvCxnSpPr/>
          <p:nvPr/>
        </p:nvCxnSpPr>
        <p:spPr>
          <a:xfrm>
            <a:off x="1763688" y="1448780"/>
            <a:ext cx="0" cy="1908212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Прямая соединительная линия 86"/>
          <p:cNvCxnSpPr/>
          <p:nvPr/>
        </p:nvCxnSpPr>
        <p:spPr>
          <a:xfrm>
            <a:off x="215516" y="2276872"/>
            <a:ext cx="1548172" cy="1080120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единительная линия 90"/>
          <p:cNvCxnSpPr/>
          <p:nvPr/>
        </p:nvCxnSpPr>
        <p:spPr>
          <a:xfrm flipH="1">
            <a:off x="1763688" y="2276872"/>
            <a:ext cx="756084" cy="1080120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Полилиния 95"/>
          <p:cNvSpPr/>
          <p:nvPr/>
        </p:nvSpPr>
        <p:spPr>
          <a:xfrm>
            <a:off x="260822" y="3372815"/>
            <a:ext cx="2229439" cy="801278"/>
          </a:xfrm>
          <a:custGeom>
            <a:avLst/>
            <a:gdLst>
              <a:gd name="connsiteX0" fmla="*/ 0 w 2229439"/>
              <a:gd name="connsiteY0" fmla="*/ 796565 h 801278"/>
              <a:gd name="connsiteX1" fmla="*/ 1503575 w 2229439"/>
              <a:gd name="connsiteY1" fmla="*/ 0 h 801278"/>
              <a:gd name="connsiteX2" fmla="*/ 2229439 w 2229439"/>
              <a:gd name="connsiteY2" fmla="*/ 801278 h 801278"/>
              <a:gd name="connsiteX3" fmla="*/ 0 w 2229439"/>
              <a:gd name="connsiteY3" fmla="*/ 796565 h 801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9439" h="801278">
                <a:moveTo>
                  <a:pt x="0" y="796565"/>
                </a:moveTo>
                <a:lnTo>
                  <a:pt x="1503575" y="0"/>
                </a:lnTo>
                <a:lnTo>
                  <a:pt x="2229439" y="801278"/>
                </a:lnTo>
                <a:lnTo>
                  <a:pt x="0" y="796565"/>
                </a:lnTo>
                <a:close/>
              </a:path>
            </a:pathLst>
          </a:cu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5" name="Прямая соединительная линия 104"/>
          <p:cNvCxnSpPr>
            <a:cxnSpLocks noChangeAspect="1"/>
          </p:cNvCxnSpPr>
          <p:nvPr/>
        </p:nvCxnSpPr>
        <p:spPr>
          <a:xfrm>
            <a:off x="3348245" y="3916639"/>
            <a:ext cx="506214" cy="98579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Прямая соединительная линия 105"/>
          <p:cNvCxnSpPr>
            <a:cxnSpLocks noChangeAspect="1"/>
          </p:cNvCxnSpPr>
          <p:nvPr/>
        </p:nvCxnSpPr>
        <p:spPr>
          <a:xfrm>
            <a:off x="3348242" y="3916635"/>
            <a:ext cx="2477794" cy="0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Прямая соединительная линия 106"/>
          <p:cNvCxnSpPr>
            <a:cxnSpLocks noChangeAspect="1"/>
          </p:cNvCxnSpPr>
          <p:nvPr/>
        </p:nvCxnSpPr>
        <p:spPr>
          <a:xfrm flipV="1">
            <a:off x="3852298" y="3916635"/>
            <a:ext cx="1971581" cy="98579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Прямая соединительная линия 107"/>
          <p:cNvCxnSpPr>
            <a:cxnSpLocks noChangeAspect="1"/>
          </p:cNvCxnSpPr>
          <p:nvPr/>
        </p:nvCxnSpPr>
        <p:spPr>
          <a:xfrm>
            <a:off x="3348245" y="1504371"/>
            <a:ext cx="506214" cy="98579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Прямая соединительная линия 108"/>
          <p:cNvCxnSpPr>
            <a:cxnSpLocks noChangeAspect="1"/>
          </p:cNvCxnSpPr>
          <p:nvPr/>
        </p:nvCxnSpPr>
        <p:spPr>
          <a:xfrm>
            <a:off x="3348242" y="1504367"/>
            <a:ext cx="2477794" cy="0"/>
          </a:xfrm>
          <a:prstGeom prst="line">
            <a:avLst/>
          </a:prstGeom>
          <a:ln w="254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Прямая соединительная линия 109"/>
          <p:cNvCxnSpPr>
            <a:cxnSpLocks noChangeAspect="1"/>
          </p:cNvCxnSpPr>
          <p:nvPr/>
        </p:nvCxnSpPr>
        <p:spPr>
          <a:xfrm flipV="1">
            <a:off x="3852298" y="1504367"/>
            <a:ext cx="1971581" cy="98579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Прямая соединительная линия 111"/>
          <p:cNvCxnSpPr/>
          <p:nvPr/>
        </p:nvCxnSpPr>
        <p:spPr>
          <a:xfrm>
            <a:off x="3348242" y="1504367"/>
            <a:ext cx="0" cy="241226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Прямая соединительная линия 114"/>
          <p:cNvCxnSpPr/>
          <p:nvPr/>
        </p:nvCxnSpPr>
        <p:spPr>
          <a:xfrm>
            <a:off x="5832518" y="1504367"/>
            <a:ext cx="0" cy="241226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Прямая соединительная линия 115"/>
          <p:cNvCxnSpPr/>
          <p:nvPr/>
        </p:nvCxnSpPr>
        <p:spPr>
          <a:xfrm>
            <a:off x="3852298" y="2476475"/>
            <a:ext cx="0" cy="241226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Прямая соединительная линия 117"/>
          <p:cNvCxnSpPr/>
          <p:nvPr/>
        </p:nvCxnSpPr>
        <p:spPr>
          <a:xfrm flipV="1">
            <a:off x="3348242" y="2476475"/>
            <a:ext cx="504056" cy="144016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Прямая соединительная линия 120"/>
          <p:cNvCxnSpPr/>
          <p:nvPr/>
        </p:nvCxnSpPr>
        <p:spPr>
          <a:xfrm flipV="1">
            <a:off x="3348242" y="1504367"/>
            <a:ext cx="2484276" cy="2412268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Полилиния 124"/>
          <p:cNvSpPr/>
          <p:nvPr/>
        </p:nvSpPr>
        <p:spPr>
          <a:xfrm>
            <a:off x="6432333" y="3925541"/>
            <a:ext cx="2398815" cy="961902"/>
          </a:xfrm>
          <a:custGeom>
            <a:avLst/>
            <a:gdLst>
              <a:gd name="connsiteX0" fmla="*/ 0 w 2398815"/>
              <a:gd name="connsiteY0" fmla="*/ 0 h 961902"/>
              <a:gd name="connsiteX1" fmla="*/ 492826 w 2398815"/>
              <a:gd name="connsiteY1" fmla="*/ 961902 h 961902"/>
              <a:gd name="connsiteX2" fmla="*/ 2398815 w 2398815"/>
              <a:gd name="connsiteY2" fmla="*/ 5938 h 961902"/>
              <a:gd name="connsiteX3" fmla="*/ 0 w 2398815"/>
              <a:gd name="connsiteY3" fmla="*/ 0 h 961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98815" h="961902">
                <a:moveTo>
                  <a:pt x="0" y="0"/>
                </a:moveTo>
                <a:lnTo>
                  <a:pt x="492826" y="961902"/>
                </a:lnTo>
                <a:lnTo>
                  <a:pt x="2398815" y="5938"/>
                </a:lnTo>
                <a:lnTo>
                  <a:pt x="0" y="0"/>
                </a:lnTo>
                <a:close/>
              </a:path>
            </a:pathLst>
          </a:cu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6" name="Прямая соединительная линия 125"/>
          <p:cNvCxnSpPr>
            <a:cxnSpLocks noChangeAspect="1"/>
          </p:cNvCxnSpPr>
          <p:nvPr/>
        </p:nvCxnSpPr>
        <p:spPr>
          <a:xfrm>
            <a:off x="6408585" y="3916639"/>
            <a:ext cx="506214" cy="98579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Прямая соединительная линия 126"/>
          <p:cNvCxnSpPr>
            <a:cxnSpLocks noChangeAspect="1"/>
          </p:cNvCxnSpPr>
          <p:nvPr/>
        </p:nvCxnSpPr>
        <p:spPr>
          <a:xfrm>
            <a:off x="6408582" y="3916635"/>
            <a:ext cx="2477794" cy="0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Прямая соединительная линия 127"/>
          <p:cNvCxnSpPr>
            <a:cxnSpLocks noChangeAspect="1"/>
          </p:cNvCxnSpPr>
          <p:nvPr/>
        </p:nvCxnSpPr>
        <p:spPr>
          <a:xfrm flipV="1">
            <a:off x="6912638" y="3916635"/>
            <a:ext cx="1971581" cy="98579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Прямая соединительная линия 128"/>
          <p:cNvCxnSpPr>
            <a:cxnSpLocks noChangeAspect="1"/>
          </p:cNvCxnSpPr>
          <p:nvPr/>
        </p:nvCxnSpPr>
        <p:spPr>
          <a:xfrm>
            <a:off x="6408585" y="1504371"/>
            <a:ext cx="506214" cy="98579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Прямая соединительная линия 129"/>
          <p:cNvCxnSpPr>
            <a:cxnSpLocks noChangeAspect="1"/>
          </p:cNvCxnSpPr>
          <p:nvPr/>
        </p:nvCxnSpPr>
        <p:spPr>
          <a:xfrm>
            <a:off x="6408582" y="1504367"/>
            <a:ext cx="2477794" cy="0"/>
          </a:xfrm>
          <a:prstGeom prst="line">
            <a:avLst/>
          </a:prstGeom>
          <a:ln w="254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Прямая соединительная линия 130"/>
          <p:cNvCxnSpPr>
            <a:cxnSpLocks noChangeAspect="1"/>
          </p:cNvCxnSpPr>
          <p:nvPr/>
        </p:nvCxnSpPr>
        <p:spPr>
          <a:xfrm flipV="1">
            <a:off x="6912638" y="1504367"/>
            <a:ext cx="1971581" cy="98579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Прямая соединительная линия 131"/>
          <p:cNvCxnSpPr/>
          <p:nvPr/>
        </p:nvCxnSpPr>
        <p:spPr>
          <a:xfrm>
            <a:off x="6408582" y="1504367"/>
            <a:ext cx="0" cy="241226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Прямая соединительная линия 132"/>
          <p:cNvCxnSpPr/>
          <p:nvPr/>
        </p:nvCxnSpPr>
        <p:spPr>
          <a:xfrm>
            <a:off x="8892858" y="1504367"/>
            <a:ext cx="0" cy="241226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Прямая соединительная линия 133"/>
          <p:cNvCxnSpPr/>
          <p:nvPr/>
        </p:nvCxnSpPr>
        <p:spPr>
          <a:xfrm>
            <a:off x="6912638" y="2476475"/>
            <a:ext cx="0" cy="241226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Прямая соединительная линия 134"/>
          <p:cNvCxnSpPr/>
          <p:nvPr/>
        </p:nvCxnSpPr>
        <p:spPr>
          <a:xfrm flipH="1" flipV="1">
            <a:off x="6912638" y="2476475"/>
            <a:ext cx="1979842" cy="142057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Прямая соединительная линия 135"/>
          <p:cNvCxnSpPr/>
          <p:nvPr/>
        </p:nvCxnSpPr>
        <p:spPr>
          <a:xfrm flipH="1" flipV="1">
            <a:off x="6444208" y="1520788"/>
            <a:ext cx="2448272" cy="2376265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TextBox 140"/>
          <p:cNvSpPr txBox="1"/>
          <p:nvPr/>
        </p:nvSpPr>
        <p:spPr>
          <a:xfrm>
            <a:off x="1799692" y="3176972"/>
            <a:ext cx="324036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С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1799692" y="1124744"/>
            <a:ext cx="468052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С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179512" y="4221088"/>
            <a:ext cx="324036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А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2303748" y="4221088"/>
            <a:ext cx="324036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В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2555776" y="1916832"/>
            <a:ext cx="396044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В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0" y="1772816"/>
            <a:ext cx="396044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А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2951820" y="3717032"/>
            <a:ext cx="324036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С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9" name="TextBox 148"/>
          <p:cNvSpPr txBox="1"/>
          <p:nvPr/>
        </p:nvSpPr>
        <p:spPr>
          <a:xfrm>
            <a:off x="2951820" y="1160748"/>
            <a:ext cx="468052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С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3635896" y="4797152"/>
            <a:ext cx="324036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А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5652120" y="3933056"/>
            <a:ext cx="324036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В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3743908" y="1988840"/>
            <a:ext cx="396044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А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3" name="TextBox 152"/>
          <p:cNvSpPr txBox="1"/>
          <p:nvPr/>
        </p:nvSpPr>
        <p:spPr>
          <a:xfrm>
            <a:off x="5616116" y="1160748"/>
            <a:ext cx="396044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В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8640452" y="4005064"/>
            <a:ext cx="324036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С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5" name="TextBox 154"/>
          <p:cNvSpPr txBox="1"/>
          <p:nvPr/>
        </p:nvSpPr>
        <p:spPr>
          <a:xfrm>
            <a:off x="6696236" y="4797152"/>
            <a:ext cx="324036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А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6" name="TextBox 155"/>
          <p:cNvSpPr txBox="1"/>
          <p:nvPr/>
        </p:nvSpPr>
        <p:spPr>
          <a:xfrm>
            <a:off x="6084168" y="3573016"/>
            <a:ext cx="324036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В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7" name="TextBox 156"/>
          <p:cNvSpPr txBox="1"/>
          <p:nvPr/>
        </p:nvSpPr>
        <p:spPr>
          <a:xfrm>
            <a:off x="6228184" y="1124744"/>
            <a:ext cx="396044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В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8" name="TextBox 157"/>
          <p:cNvSpPr txBox="1"/>
          <p:nvPr/>
        </p:nvSpPr>
        <p:spPr>
          <a:xfrm>
            <a:off x="6516216" y="2312876"/>
            <a:ext cx="468052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А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8496436" y="1124744"/>
            <a:ext cx="468052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С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1" name="TextBox 160"/>
          <p:cNvSpPr txBox="1"/>
          <p:nvPr/>
        </p:nvSpPr>
        <p:spPr>
          <a:xfrm>
            <a:off x="3887924" y="764704"/>
            <a:ext cx="4212468" cy="369332"/>
          </a:xfrm>
          <a:prstGeom prst="rect">
            <a:avLst/>
          </a:prstGeom>
          <a:solidFill>
            <a:srgbClr val="006600"/>
          </a:solidFill>
        </p:spPr>
        <p:txBody>
          <a:bodyPr wrap="square" lIns="36000" tIns="0" rIns="0" bIns="0" rtlCol="0">
            <a:spAutoFit/>
          </a:bodyPr>
          <a:lstStyle/>
          <a:p>
            <a:pPr algn="ctr"/>
            <a:r>
              <a:rPr lang="ru-RU" sz="240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Другие варианты рисунков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" grpId="0" animBg="1"/>
      <p:bldP spid="122" grpId="0" animBg="1"/>
      <p:bldP spid="123" grpId="0" animBg="1"/>
      <p:bldP spid="125" grpId="0" animBg="1"/>
      <p:bldP spid="148" grpId="0"/>
      <p:bldP spid="149" grpId="0"/>
      <p:bldP spid="150" grpId="0"/>
      <p:bldP spid="151" grpId="0"/>
      <p:bldP spid="152" grpId="0"/>
      <p:bldP spid="153" grpId="0"/>
      <p:bldP spid="154" grpId="0"/>
      <p:bldP spid="155" grpId="0"/>
      <p:bldP spid="156" grpId="0"/>
      <p:bldP spid="157" grpId="0"/>
      <p:bldP spid="158" grpId="0"/>
      <p:bldP spid="159" grpId="0"/>
      <p:bldP spid="16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Полилиния 69"/>
          <p:cNvSpPr/>
          <p:nvPr/>
        </p:nvSpPr>
        <p:spPr>
          <a:xfrm>
            <a:off x="3383797" y="1048719"/>
            <a:ext cx="2381572" cy="955728"/>
          </a:xfrm>
          <a:custGeom>
            <a:avLst/>
            <a:gdLst>
              <a:gd name="connsiteX0" fmla="*/ 0 w 2381572"/>
              <a:gd name="connsiteY0" fmla="*/ 0 h 955728"/>
              <a:gd name="connsiteX1" fmla="*/ 2381572 w 2381572"/>
              <a:gd name="connsiteY1" fmla="*/ 5166 h 955728"/>
              <a:gd name="connsiteX2" fmla="*/ 470115 w 2381572"/>
              <a:gd name="connsiteY2" fmla="*/ 955728 h 955728"/>
              <a:gd name="connsiteX3" fmla="*/ 0 w 2381572"/>
              <a:gd name="connsiteY3" fmla="*/ 0 h 955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1572" h="955728">
                <a:moveTo>
                  <a:pt x="0" y="0"/>
                </a:moveTo>
                <a:lnTo>
                  <a:pt x="2381572" y="5166"/>
                </a:lnTo>
                <a:lnTo>
                  <a:pt x="470115" y="955728"/>
                </a:lnTo>
                <a:lnTo>
                  <a:pt x="0" y="0"/>
                </a:lnTo>
                <a:close/>
              </a:path>
            </a:pathLst>
          </a:custGeom>
          <a:solidFill>
            <a:srgbClr val="0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Полилиния 68"/>
          <p:cNvSpPr/>
          <p:nvPr/>
        </p:nvSpPr>
        <p:spPr>
          <a:xfrm>
            <a:off x="286021" y="1001073"/>
            <a:ext cx="2210161" cy="797391"/>
          </a:xfrm>
          <a:custGeom>
            <a:avLst/>
            <a:gdLst>
              <a:gd name="connsiteX0" fmla="*/ 0 w 2210161"/>
              <a:gd name="connsiteY0" fmla="*/ 784391 h 797391"/>
              <a:gd name="connsiteX1" fmla="*/ 1473441 w 2210161"/>
              <a:gd name="connsiteY1" fmla="*/ 0 h 797391"/>
              <a:gd name="connsiteX2" fmla="*/ 2210161 w 2210161"/>
              <a:gd name="connsiteY2" fmla="*/ 797391 h 797391"/>
              <a:gd name="connsiteX3" fmla="*/ 0 w 2210161"/>
              <a:gd name="connsiteY3" fmla="*/ 784391 h 797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0161" h="797391">
                <a:moveTo>
                  <a:pt x="0" y="784391"/>
                </a:moveTo>
                <a:lnTo>
                  <a:pt x="1473441" y="0"/>
                </a:lnTo>
                <a:lnTo>
                  <a:pt x="2210161" y="797391"/>
                </a:lnTo>
                <a:lnTo>
                  <a:pt x="0" y="784391"/>
                </a:lnTo>
                <a:close/>
              </a:path>
            </a:pathLst>
          </a:custGeom>
          <a:solidFill>
            <a:srgbClr val="0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0" name="Полилиния 159"/>
          <p:cNvSpPr/>
          <p:nvPr/>
        </p:nvSpPr>
        <p:spPr>
          <a:xfrm>
            <a:off x="6446018" y="1052736"/>
            <a:ext cx="2351314" cy="2291024"/>
          </a:xfrm>
          <a:custGeom>
            <a:avLst/>
            <a:gdLst>
              <a:gd name="connsiteX0" fmla="*/ 482320 w 2351314"/>
              <a:gd name="connsiteY0" fmla="*/ 944545 h 2291024"/>
              <a:gd name="connsiteX1" fmla="*/ 0 w 2351314"/>
              <a:gd name="connsiteY1" fmla="*/ 0 h 2291024"/>
              <a:gd name="connsiteX2" fmla="*/ 2351314 w 2351314"/>
              <a:gd name="connsiteY2" fmla="*/ 2291024 h 2291024"/>
              <a:gd name="connsiteX3" fmla="*/ 482320 w 2351314"/>
              <a:gd name="connsiteY3" fmla="*/ 944545 h 2291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51314" h="2291024">
                <a:moveTo>
                  <a:pt x="482320" y="944545"/>
                </a:moveTo>
                <a:lnTo>
                  <a:pt x="0" y="0"/>
                </a:lnTo>
                <a:lnTo>
                  <a:pt x="2351314" y="2291024"/>
                </a:lnTo>
                <a:lnTo>
                  <a:pt x="482320" y="944545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2" name="Полилиния 121"/>
          <p:cNvSpPr/>
          <p:nvPr/>
        </p:nvSpPr>
        <p:spPr>
          <a:xfrm>
            <a:off x="3383868" y="1049560"/>
            <a:ext cx="2422566" cy="2363190"/>
          </a:xfrm>
          <a:custGeom>
            <a:avLst/>
            <a:gdLst>
              <a:gd name="connsiteX0" fmla="*/ 0 w 2422566"/>
              <a:gd name="connsiteY0" fmla="*/ 2363190 h 2363190"/>
              <a:gd name="connsiteX1" fmla="*/ 2422566 w 2422566"/>
              <a:gd name="connsiteY1" fmla="*/ 0 h 2363190"/>
              <a:gd name="connsiteX2" fmla="*/ 480951 w 2422566"/>
              <a:gd name="connsiteY2" fmla="*/ 979715 h 2363190"/>
              <a:gd name="connsiteX3" fmla="*/ 0 w 2422566"/>
              <a:gd name="connsiteY3" fmla="*/ 2363190 h 236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2566" h="2363190">
                <a:moveTo>
                  <a:pt x="0" y="2363190"/>
                </a:moveTo>
                <a:lnTo>
                  <a:pt x="2422566" y="0"/>
                </a:lnTo>
                <a:lnTo>
                  <a:pt x="480951" y="979715"/>
                </a:lnTo>
                <a:lnTo>
                  <a:pt x="0" y="236319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3" name="Полилиния 122"/>
          <p:cNvSpPr/>
          <p:nvPr/>
        </p:nvSpPr>
        <p:spPr>
          <a:xfrm>
            <a:off x="3371993" y="3454313"/>
            <a:ext cx="2398815" cy="961902"/>
          </a:xfrm>
          <a:custGeom>
            <a:avLst/>
            <a:gdLst>
              <a:gd name="connsiteX0" fmla="*/ 0 w 2398815"/>
              <a:gd name="connsiteY0" fmla="*/ 0 h 961902"/>
              <a:gd name="connsiteX1" fmla="*/ 492826 w 2398815"/>
              <a:gd name="connsiteY1" fmla="*/ 961902 h 961902"/>
              <a:gd name="connsiteX2" fmla="*/ 2398815 w 2398815"/>
              <a:gd name="connsiteY2" fmla="*/ 5938 h 961902"/>
              <a:gd name="connsiteX3" fmla="*/ 0 w 2398815"/>
              <a:gd name="connsiteY3" fmla="*/ 0 h 961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98815" h="961902">
                <a:moveTo>
                  <a:pt x="0" y="0"/>
                </a:moveTo>
                <a:lnTo>
                  <a:pt x="492826" y="961902"/>
                </a:lnTo>
                <a:lnTo>
                  <a:pt x="2398815" y="5938"/>
                </a:lnTo>
                <a:lnTo>
                  <a:pt x="0" y="0"/>
                </a:lnTo>
                <a:close/>
              </a:path>
            </a:pathLst>
          </a:cu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Полилиния 93"/>
          <p:cNvSpPr/>
          <p:nvPr/>
        </p:nvSpPr>
        <p:spPr>
          <a:xfrm>
            <a:off x="246682" y="1817504"/>
            <a:ext cx="2257719" cy="1051089"/>
          </a:xfrm>
          <a:custGeom>
            <a:avLst/>
            <a:gdLst>
              <a:gd name="connsiteX0" fmla="*/ 1522429 w 2257719"/>
              <a:gd name="connsiteY0" fmla="*/ 1051089 h 1051089"/>
              <a:gd name="connsiteX1" fmla="*/ 2257719 w 2257719"/>
              <a:gd name="connsiteY1" fmla="*/ 0 h 1051089"/>
              <a:gd name="connsiteX2" fmla="*/ 0 w 2257719"/>
              <a:gd name="connsiteY2" fmla="*/ 4714 h 1051089"/>
              <a:gd name="connsiteX3" fmla="*/ 1522429 w 2257719"/>
              <a:gd name="connsiteY3" fmla="*/ 1051089 h 1051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57719" h="1051089">
                <a:moveTo>
                  <a:pt x="1522429" y="1051089"/>
                </a:moveTo>
                <a:lnTo>
                  <a:pt x="2257719" y="0"/>
                </a:lnTo>
                <a:lnTo>
                  <a:pt x="0" y="4714"/>
                </a:lnTo>
                <a:lnTo>
                  <a:pt x="1522429" y="1051089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73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8" name="TextBox 87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smtClean="0">
                <a:solidFill>
                  <a:schemeClr val="bg1"/>
                </a:solidFill>
              </a:rPr>
              <a:t>3</a:t>
            </a:r>
            <a:r>
              <a:rPr lang="ru-RU" b="1" smtClean="0">
                <a:solidFill>
                  <a:schemeClr val="bg1"/>
                </a:solidFill>
              </a:rPr>
              <a:t>. В правильной треугольной призме </a:t>
            </a:r>
            <a:r>
              <a:rPr lang="en-US" b="1" smtClean="0">
                <a:solidFill>
                  <a:schemeClr val="bg1"/>
                </a:solidFill>
              </a:rPr>
              <a:t>ABCA</a:t>
            </a:r>
            <a:r>
              <a:rPr lang="en-US" b="1" baseline="-25000" smtClean="0">
                <a:solidFill>
                  <a:schemeClr val="bg1"/>
                </a:solidFill>
              </a:rPr>
              <a:t>1</a:t>
            </a:r>
            <a:r>
              <a:rPr lang="en-US" b="1" smtClean="0">
                <a:solidFill>
                  <a:schemeClr val="bg1"/>
                </a:solidFill>
              </a:rPr>
              <a:t>B</a:t>
            </a:r>
            <a:r>
              <a:rPr lang="en-US" b="1" baseline="-25000" smtClean="0">
                <a:solidFill>
                  <a:schemeClr val="bg1"/>
                </a:solidFill>
              </a:rPr>
              <a:t>1</a:t>
            </a:r>
            <a:r>
              <a:rPr lang="en-US" b="1" smtClean="0">
                <a:solidFill>
                  <a:schemeClr val="bg1"/>
                </a:solidFill>
              </a:rPr>
              <a:t>C</a:t>
            </a:r>
            <a:r>
              <a:rPr lang="en-US" b="1" baseline="-25000" smtClean="0">
                <a:solidFill>
                  <a:schemeClr val="bg1"/>
                </a:solidFill>
              </a:rPr>
              <a:t>1</a:t>
            </a:r>
            <a:r>
              <a:rPr lang="ru-RU" b="1" smtClean="0">
                <a:solidFill>
                  <a:schemeClr val="bg1"/>
                </a:solidFill>
              </a:rPr>
              <a:t>, все ребра которой равны 1, </a:t>
            </a:r>
            <a:r>
              <a:rPr lang="en-US" b="1" smtClean="0">
                <a:solidFill>
                  <a:schemeClr val="bg1"/>
                </a:solidFill>
              </a:rPr>
              <a:t> </a:t>
            </a:r>
            <a:r>
              <a:rPr lang="ru-RU" b="1" smtClean="0">
                <a:solidFill>
                  <a:schemeClr val="bg1"/>
                </a:solidFill>
              </a:rPr>
              <a:t>найдите тангес угла между плоскостями  </a:t>
            </a:r>
            <a:r>
              <a:rPr lang="en-US" b="1" smtClean="0">
                <a:solidFill>
                  <a:schemeClr val="bg1"/>
                </a:solidFill>
              </a:rPr>
              <a:t>ABC </a:t>
            </a:r>
            <a:r>
              <a:rPr lang="ru-RU" b="1" smtClean="0">
                <a:solidFill>
                  <a:schemeClr val="bg1"/>
                </a:solidFill>
              </a:rPr>
              <a:t>и </a:t>
            </a:r>
            <a:r>
              <a:rPr lang="en-US" b="1" smtClean="0">
                <a:solidFill>
                  <a:schemeClr val="bg1"/>
                </a:solidFill>
              </a:rPr>
              <a:t>C</a:t>
            </a:r>
            <a:r>
              <a:rPr lang="ru-RU" b="1" smtClean="0">
                <a:solidFill>
                  <a:schemeClr val="bg1"/>
                </a:solidFill>
              </a:rPr>
              <a:t>А</a:t>
            </a:r>
            <a:r>
              <a:rPr lang="en-US" b="1" baseline="-25000" smtClean="0">
                <a:solidFill>
                  <a:schemeClr val="bg1"/>
                </a:solidFill>
              </a:rPr>
              <a:t>1</a:t>
            </a:r>
            <a:r>
              <a:rPr lang="ru-RU" b="1" smtClean="0">
                <a:solidFill>
                  <a:schemeClr val="bg1"/>
                </a:solidFill>
              </a:rPr>
              <a:t>В</a:t>
            </a:r>
            <a:r>
              <a:rPr lang="en-US" b="1" baseline="-25000" smtClean="0">
                <a:solidFill>
                  <a:schemeClr val="bg1"/>
                </a:solidFill>
              </a:rPr>
              <a:t>1</a:t>
            </a:r>
            <a:r>
              <a:rPr lang="ru-RU" b="1">
                <a:solidFill>
                  <a:schemeClr val="bg1"/>
                </a:solidFill>
              </a:rPr>
              <a:t>.</a:t>
            </a:r>
          </a:p>
        </p:txBody>
      </p:sp>
      <p:cxnSp>
        <p:nvCxnSpPr>
          <p:cNvPr id="67" name="Прямая соединительная линия 66"/>
          <p:cNvCxnSpPr/>
          <p:nvPr/>
        </p:nvCxnSpPr>
        <p:spPr>
          <a:xfrm>
            <a:off x="215516" y="3713856"/>
            <a:ext cx="2304256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>
            <a:off x="215516" y="1805644"/>
            <a:ext cx="2304256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>
            <a:off x="215516" y="1805644"/>
            <a:ext cx="0" cy="190821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>
            <a:off x="2519772" y="1805644"/>
            <a:ext cx="0" cy="190821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/>
          <p:nvPr/>
        </p:nvCxnSpPr>
        <p:spPr>
          <a:xfrm flipV="1">
            <a:off x="215516" y="977552"/>
            <a:ext cx="1548172" cy="82809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единительная линия 79"/>
          <p:cNvCxnSpPr/>
          <p:nvPr/>
        </p:nvCxnSpPr>
        <p:spPr>
          <a:xfrm>
            <a:off x="1763688" y="977552"/>
            <a:ext cx="756084" cy="82809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/>
          <p:nvPr/>
        </p:nvCxnSpPr>
        <p:spPr>
          <a:xfrm>
            <a:off x="1763688" y="2885764"/>
            <a:ext cx="756084" cy="828092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единительная линия 82"/>
          <p:cNvCxnSpPr/>
          <p:nvPr/>
        </p:nvCxnSpPr>
        <p:spPr>
          <a:xfrm flipV="1">
            <a:off x="215516" y="2885764"/>
            <a:ext cx="1548172" cy="828092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единительная линия 83"/>
          <p:cNvCxnSpPr/>
          <p:nvPr/>
        </p:nvCxnSpPr>
        <p:spPr>
          <a:xfrm>
            <a:off x="1763688" y="977552"/>
            <a:ext cx="0" cy="1908212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Прямая соединительная линия 86"/>
          <p:cNvCxnSpPr/>
          <p:nvPr/>
        </p:nvCxnSpPr>
        <p:spPr>
          <a:xfrm>
            <a:off x="215516" y="1805644"/>
            <a:ext cx="1548172" cy="1080120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единительная линия 90"/>
          <p:cNvCxnSpPr/>
          <p:nvPr/>
        </p:nvCxnSpPr>
        <p:spPr>
          <a:xfrm flipH="1">
            <a:off x="1763688" y="1805644"/>
            <a:ext cx="756084" cy="1080120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Полилиния 95"/>
          <p:cNvSpPr/>
          <p:nvPr/>
        </p:nvSpPr>
        <p:spPr>
          <a:xfrm>
            <a:off x="260822" y="2901587"/>
            <a:ext cx="2229439" cy="801278"/>
          </a:xfrm>
          <a:custGeom>
            <a:avLst/>
            <a:gdLst>
              <a:gd name="connsiteX0" fmla="*/ 0 w 2229439"/>
              <a:gd name="connsiteY0" fmla="*/ 796565 h 801278"/>
              <a:gd name="connsiteX1" fmla="*/ 1503575 w 2229439"/>
              <a:gd name="connsiteY1" fmla="*/ 0 h 801278"/>
              <a:gd name="connsiteX2" fmla="*/ 2229439 w 2229439"/>
              <a:gd name="connsiteY2" fmla="*/ 801278 h 801278"/>
              <a:gd name="connsiteX3" fmla="*/ 0 w 2229439"/>
              <a:gd name="connsiteY3" fmla="*/ 796565 h 801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9439" h="801278">
                <a:moveTo>
                  <a:pt x="0" y="796565"/>
                </a:moveTo>
                <a:lnTo>
                  <a:pt x="1503575" y="0"/>
                </a:lnTo>
                <a:lnTo>
                  <a:pt x="2229439" y="801278"/>
                </a:lnTo>
                <a:lnTo>
                  <a:pt x="0" y="796565"/>
                </a:lnTo>
                <a:close/>
              </a:path>
            </a:pathLst>
          </a:cu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5" name="Прямая соединительная линия 104"/>
          <p:cNvCxnSpPr>
            <a:cxnSpLocks noChangeAspect="1"/>
          </p:cNvCxnSpPr>
          <p:nvPr/>
        </p:nvCxnSpPr>
        <p:spPr>
          <a:xfrm>
            <a:off x="3348245" y="3445411"/>
            <a:ext cx="506214" cy="98579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Прямая соединительная линия 105"/>
          <p:cNvCxnSpPr>
            <a:cxnSpLocks noChangeAspect="1"/>
          </p:cNvCxnSpPr>
          <p:nvPr/>
        </p:nvCxnSpPr>
        <p:spPr>
          <a:xfrm>
            <a:off x="3348242" y="3445407"/>
            <a:ext cx="2477794" cy="0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Прямая соединительная линия 106"/>
          <p:cNvCxnSpPr>
            <a:cxnSpLocks noChangeAspect="1"/>
          </p:cNvCxnSpPr>
          <p:nvPr/>
        </p:nvCxnSpPr>
        <p:spPr>
          <a:xfrm flipV="1">
            <a:off x="3852298" y="3445407"/>
            <a:ext cx="1971581" cy="98579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Прямая соединительная линия 107"/>
          <p:cNvCxnSpPr>
            <a:cxnSpLocks noChangeAspect="1"/>
          </p:cNvCxnSpPr>
          <p:nvPr/>
        </p:nvCxnSpPr>
        <p:spPr>
          <a:xfrm>
            <a:off x="3348245" y="1033143"/>
            <a:ext cx="506214" cy="98579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Прямая соединительная линия 108"/>
          <p:cNvCxnSpPr>
            <a:cxnSpLocks noChangeAspect="1"/>
          </p:cNvCxnSpPr>
          <p:nvPr/>
        </p:nvCxnSpPr>
        <p:spPr>
          <a:xfrm>
            <a:off x="3348242" y="1033139"/>
            <a:ext cx="2477794" cy="0"/>
          </a:xfrm>
          <a:prstGeom prst="line">
            <a:avLst/>
          </a:prstGeom>
          <a:ln w="254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Прямая соединительная линия 109"/>
          <p:cNvCxnSpPr>
            <a:cxnSpLocks noChangeAspect="1"/>
          </p:cNvCxnSpPr>
          <p:nvPr/>
        </p:nvCxnSpPr>
        <p:spPr>
          <a:xfrm flipV="1">
            <a:off x="3852298" y="1033139"/>
            <a:ext cx="1971581" cy="98579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Прямая соединительная линия 111"/>
          <p:cNvCxnSpPr/>
          <p:nvPr/>
        </p:nvCxnSpPr>
        <p:spPr>
          <a:xfrm>
            <a:off x="3348242" y="1033139"/>
            <a:ext cx="0" cy="241226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Прямая соединительная линия 114"/>
          <p:cNvCxnSpPr/>
          <p:nvPr/>
        </p:nvCxnSpPr>
        <p:spPr>
          <a:xfrm>
            <a:off x="5832518" y="1033139"/>
            <a:ext cx="0" cy="241226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Прямая соединительная линия 115"/>
          <p:cNvCxnSpPr/>
          <p:nvPr/>
        </p:nvCxnSpPr>
        <p:spPr>
          <a:xfrm>
            <a:off x="3852298" y="2005247"/>
            <a:ext cx="0" cy="241226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Прямая соединительная линия 117"/>
          <p:cNvCxnSpPr/>
          <p:nvPr/>
        </p:nvCxnSpPr>
        <p:spPr>
          <a:xfrm flipV="1">
            <a:off x="3348242" y="2005247"/>
            <a:ext cx="504056" cy="144016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Прямая соединительная линия 120"/>
          <p:cNvCxnSpPr/>
          <p:nvPr/>
        </p:nvCxnSpPr>
        <p:spPr>
          <a:xfrm flipV="1">
            <a:off x="3348242" y="1033139"/>
            <a:ext cx="2484276" cy="2412268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Полилиния 124"/>
          <p:cNvSpPr/>
          <p:nvPr/>
        </p:nvSpPr>
        <p:spPr>
          <a:xfrm>
            <a:off x="6432333" y="3454313"/>
            <a:ext cx="2398815" cy="961902"/>
          </a:xfrm>
          <a:custGeom>
            <a:avLst/>
            <a:gdLst>
              <a:gd name="connsiteX0" fmla="*/ 0 w 2398815"/>
              <a:gd name="connsiteY0" fmla="*/ 0 h 961902"/>
              <a:gd name="connsiteX1" fmla="*/ 492826 w 2398815"/>
              <a:gd name="connsiteY1" fmla="*/ 961902 h 961902"/>
              <a:gd name="connsiteX2" fmla="*/ 2398815 w 2398815"/>
              <a:gd name="connsiteY2" fmla="*/ 5938 h 961902"/>
              <a:gd name="connsiteX3" fmla="*/ 0 w 2398815"/>
              <a:gd name="connsiteY3" fmla="*/ 0 h 961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98815" h="961902">
                <a:moveTo>
                  <a:pt x="0" y="0"/>
                </a:moveTo>
                <a:lnTo>
                  <a:pt x="492826" y="961902"/>
                </a:lnTo>
                <a:lnTo>
                  <a:pt x="2398815" y="5938"/>
                </a:lnTo>
                <a:lnTo>
                  <a:pt x="0" y="0"/>
                </a:lnTo>
                <a:close/>
              </a:path>
            </a:pathLst>
          </a:cu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6" name="Прямая соединительная линия 125"/>
          <p:cNvCxnSpPr>
            <a:cxnSpLocks noChangeAspect="1"/>
          </p:cNvCxnSpPr>
          <p:nvPr/>
        </p:nvCxnSpPr>
        <p:spPr>
          <a:xfrm>
            <a:off x="6408585" y="3445411"/>
            <a:ext cx="506214" cy="98579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Прямая соединительная линия 126"/>
          <p:cNvCxnSpPr>
            <a:cxnSpLocks noChangeAspect="1"/>
          </p:cNvCxnSpPr>
          <p:nvPr/>
        </p:nvCxnSpPr>
        <p:spPr>
          <a:xfrm>
            <a:off x="6408582" y="3445407"/>
            <a:ext cx="2477794" cy="0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Прямая соединительная линия 127"/>
          <p:cNvCxnSpPr>
            <a:cxnSpLocks noChangeAspect="1"/>
          </p:cNvCxnSpPr>
          <p:nvPr/>
        </p:nvCxnSpPr>
        <p:spPr>
          <a:xfrm flipV="1">
            <a:off x="6912638" y="3445407"/>
            <a:ext cx="1971581" cy="98579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Прямая соединительная линия 128"/>
          <p:cNvCxnSpPr>
            <a:cxnSpLocks noChangeAspect="1"/>
          </p:cNvCxnSpPr>
          <p:nvPr/>
        </p:nvCxnSpPr>
        <p:spPr>
          <a:xfrm>
            <a:off x="6408585" y="1033143"/>
            <a:ext cx="506214" cy="98579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Прямая соединительная линия 129"/>
          <p:cNvCxnSpPr>
            <a:cxnSpLocks noChangeAspect="1"/>
          </p:cNvCxnSpPr>
          <p:nvPr/>
        </p:nvCxnSpPr>
        <p:spPr>
          <a:xfrm>
            <a:off x="6408582" y="1033139"/>
            <a:ext cx="2477794" cy="0"/>
          </a:xfrm>
          <a:prstGeom prst="line">
            <a:avLst/>
          </a:prstGeom>
          <a:ln w="254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Прямая соединительная линия 130"/>
          <p:cNvCxnSpPr>
            <a:cxnSpLocks noChangeAspect="1"/>
          </p:cNvCxnSpPr>
          <p:nvPr/>
        </p:nvCxnSpPr>
        <p:spPr>
          <a:xfrm flipV="1">
            <a:off x="6912638" y="1033139"/>
            <a:ext cx="1971581" cy="98579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Прямая соединительная линия 131"/>
          <p:cNvCxnSpPr/>
          <p:nvPr/>
        </p:nvCxnSpPr>
        <p:spPr>
          <a:xfrm>
            <a:off x="6408582" y="1033139"/>
            <a:ext cx="0" cy="241226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Прямая соединительная линия 132"/>
          <p:cNvCxnSpPr/>
          <p:nvPr/>
        </p:nvCxnSpPr>
        <p:spPr>
          <a:xfrm>
            <a:off x="8892858" y="1033139"/>
            <a:ext cx="0" cy="241226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Прямая соединительная линия 133"/>
          <p:cNvCxnSpPr/>
          <p:nvPr/>
        </p:nvCxnSpPr>
        <p:spPr>
          <a:xfrm>
            <a:off x="6912638" y="2005247"/>
            <a:ext cx="0" cy="241226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Прямая соединительная линия 134"/>
          <p:cNvCxnSpPr/>
          <p:nvPr/>
        </p:nvCxnSpPr>
        <p:spPr>
          <a:xfrm flipH="1" flipV="1">
            <a:off x="6912638" y="2005247"/>
            <a:ext cx="1979842" cy="142057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Прямая соединительная линия 135"/>
          <p:cNvCxnSpPr/>
          <p:nvPr/>
        </p:nvCxnSpPr>
        <p:spPr>
          <a:xfrm flipH="1" flipV="1">
            <a:off x="6444208" y="1049560"/>
            <a:ext cx="2448272" cy="2376265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TextBox 140"/>
          <p:cNvSpPr txBox="1"/>
          <p:nvPr/>
        </p:nvSpPr>
        <p:spPr>
          <a:xfrm>
            <a:off x="1799692" y="2705744"/>
            <a:ext cx="324036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С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1799692" y="653516"/>
            <a:ext cx="468052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С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179512" y="3749860"/>
            <a:ext cx="324036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А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2303748" y="3749860"/>
            <a:ext cx="324036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В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2555776" y="1445604"/>
            <a:ext cx="396044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В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0" y="1301588"/>
            <a:ext cx="396044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А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2951820" y="3245804"/>
            <a:ext cx="324036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С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9" name="TextBox 148"/>
          <p:cNvSpPr txBox="1"/>
          <p:nvPr/>
        </p:nvSpPr>
        <p:spPr>
          <a:xfrm>
            <a:off x="2951820" y="689520"/>
            <a:ext cx="468052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С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3635896" y="4325924"/>
            <a:ext cx="324036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А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5652120" y="3461828"/>
            <a:ext cx="324036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В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3743908" y="1517612"/>
            <a:ext cx="396044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А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3" name="TextBox 152"/>
          <p:cNvSpPr txBox="1"/>
          <p:nvPr/>
        </p:nvSpPr>
        <p:spPr>
          <a:xfrm>
            <a:off x="5616116" y="689520"/>
            <a:ext cx="396044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В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8640452" y="3533836"/>
            <a:ext cx="324036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С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5" name="TextBox 154"/>
          <p:cNvSpPr txBox="1"/>
          <p:nvPr/>
        </p:nvSpPr>
        <p:spPr>
          <a:xfrm>
            <a:off x="6696236" y="4325924"/>
            <a:ext cx="324036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А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6" name="TextBox 155"/>
          <p:cNvSpPr txBox="1"/>
          <p:nvPr/>
        </p:nvSpPr>
        <p:spPr>
          <a:xfrm>
            <a:off x="6084168" y="3101788"/>
            <a:ext cx="324036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В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7" name="TextBox 156"/>
          <p:cNvSpPr txBox="1"/>
          <p:nvPr/>
        </p:nvSpPr>
        <p:spPr>
          <a:xfrm>
            <a:off x="6228184" y="653516"/>
            <a:ext cx="396044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В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8" name="TextBox 157"/>
          <p:cNvSpPr txBox="1"/>
          <p:nvPr/>
        </p:nvSpPr>
        <p:spPr>
          <a:xfrm>
            <a:off x="6516216" y="1841648"/>
            <a:ext cx="468052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А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8496436" y="653516"/>
            <a:ext cx="468052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С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3" name="Полилиния 72"/>
          <p:cNvSpPr/>
          <p:nvPr/>
        </p:nvSpPr>
        <p:spPr>
          <a:xfrm>
            <a:off x="6442129" y="1043553"/>
            <a:ext cx="2402237" cy="960894"/>
          </a:xfrm>
          <a:custGeom>
            <a:avLst/>
            <a:gdLst>
              <a:gd name="connsiteX0" fmla="*/ 0 w 2402237"/>
              <a:gd name="connsiteY0" fmla="*/ 0 h 960894"/>
              <a:gd name="connsiteX1" fmla="*/ 2402237 w 2402237"/>
              <a:gd name="connsiteY1" fmla="*/ 10332 h 960894"/>
              <a:gd name="connsiteX2" fmla="*/ 480447 w 2402237"/>
              <a:gd name="connsiteY2" fmla="*/ 960894 h 960894"/>
              <a:gd name="connsiteX3" fmla="*/ 0 w 2402237"/>
              <a:gd name="connsiteY3" fmla="*/ 0 h 960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02237" h="960894">
                <a:moveTo>
                  <a:pt x="0" y="0"/>
                </a:moveTo>
                <a:lnTo>
                  <a:pt x="2402237" y="10332"/>
                </a:lnTo>
                <a:lnTo>
                  <a:pt x="480447" y="960894"/>
                </a:lnTo>
                <a:lnTo>
                  <a:pt x="0" y="0"/>
                </a:lnTo>
                <a:close/>
              </a:path>
            </a:pathLst>
          </a:custGeom>
          <a:solidFill>
            <a:srgbClr val="00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TextBox 65"/>
          <p:cNvSpPr txBox="1"/>
          <p:nvPr/>
        </p:nvSpPr>
        <p:spPr>
          <a:xfrm>
            <a:off x="0" y="4869160"/>
            <a:ext cx="9036496" cy="1107996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Так как плоскость АВС параллельна плоскости А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В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С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, то угол между плоскостями АВС и СА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В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 равен углу между плоскостями А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В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С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 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и СА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В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.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Полилиния 69"/>
          <p:cNvSpPr/>
          <p:nvPr/>
        </p:nvSpPr>
        <p:spPr>
          <a:xfrm>
            <a:off x="3383797" y="1048719"/>
            <a:ext cx="2381572" cy="955728"/>
          </a:xfrm>
          <a:custGeom>
            <a:avLst/>
            <a:gdLst>
              <a:gd name="connsiteX0" fmla="*/ 0 w 2381572"/>
              <a:gd name="connsiteY0" fmla="*/ 0 h 955728"/>
              <a:gd name="connsiteX1" fmla="*/ 2381572 w 2381572"/>
              <a:gd name="connsiteY1" fmla="*/ 5166 h 955728"/>
              <a:gd name="connsiteX2" fmla="*/ 470115 w 2381572"/>
              <a:gd name="connsiteY2" fmla="*/ 955728 h 955728"/>
              <a:gd name="connsiteX3" fmla="*/ 0 w 2381572"/>
              <a:gd name="connsiteY3" fmla="*/ 0 h 955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1572" h="955728">
                <a:moveTo>
                  <a:pt x="0" y="0"/>
                </a:moveTo>
                <a:lnTo>
                  <a:pt x="2381572" y="5166"/>
                </a:lnTo>
                <a:lnTo>
                  <a:pt x="470115" y="955728"/>
                </a:lnTo>
                <a:lnTo>
                  <a:pt x="0" y="0"/>
                </a:lnTo>
                <a:close/>
              </a:path>
            </a:pathLst>
          </a:custGeom>
          <a:solidFill>
            <a:srgbClr val="0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Полилиния 68"/>
          <p:cNvSpPr/>
          <p:nvPr/>
        </p:nvSpPr>
        <p:spPr>
          <a:xfrm>
            <a:off x="286021" y="1001073"/>
            <a:ext cx="2210161" cy="797391"/>
          </a:xfrm>
          <a:custGeom>
            <a:avLst/>
            <a:gdLst>
              <a:gd name="connsiteX0" fmla="*/ 0 w 2210161"/>
              <a:gd name="connsiteY0" fmla="*/ 784391 h 797391"/>
              <a:gd name="connsiteX1" fmla="*/ 1473441 w 2210161"/>
              <a:gd name="connsiteY1" fmla="*/ 0 h 797391"/>
              <a:gd name="connsiteX2" fmla="*/ 2210161 w 2210161"/>
              <a:gd name="connsiteY2" fmla="*/ 797391 h 797391"/>
              <a:gd name="connsiteX3" fmla="*/ 0 w 2210161"/>
              <a:gd name="connsiteY3" fmla="*/ 784391 h 797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0161" h="797391">
                <a:moveTo>
                  <a:pt x="0" y="784391"/>
                </a:moveTo>
                <a:lnTo>
                  <a:pt x="1473441" y="0"/>
                </a:lnTo>
                <a:lnTo>
                  <a:pt x="2210161" y="797391"/>
                </a:lnTo>
                <a:lnTo>
                  <a:pt x="0" y="784391"/>
                </a:lnTo>
                <a:close/>
              </a:path>
            </a:pathLst>
          </a:custGeom>
          <a:solidFill>
            <a:srgbClr val="0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0" name="Полилиния 159"/>
          <p:cNvSpPr/>
          <p:nvPr/>
        </p:nvSpPr>
        <p:spPr>
          <a:xfrm>
            <a:off x="6446018" y="1052736"/>
            <a:ext cx="2351314" cy="2291024"/>
          </a:xfrm>
          <a:custGeom>
            <a:avLst/>
            <a:gdLst>
              <a:gd name="connsiteX0" fmla="*/ 482320 w 2351314"/>
              <a:gd name="connsiteY0" fmla="*/ 944545 h 2291024"/>
              <a:gd name="connsiteX1" fmla="*/ 0 w 2351314"/>
              <a:gd name="connsiteY1" fmla="*/ 0 h 2291024"/>
              <a:gd name="connsiteX2" fmla="*/ 2351314 w 2351314"/>
              <a:gd name="connsiteY2" fmla="*/ 2291024 h 2291024"/>
              <a:gd name="connsiteX3" fmla="*/ 482320 w 2351314"/>
              <a:gd name="connsiteY3" fmla="*/ 944545 h 2291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51314" h="2291024">
                <a:moveTo>
                  <a:pt x="482320" y="944545"/>
                </a:moveTo>
                <a:lnTo>
                  <a:pt x="0" y="0"/>
                </a:lnTo>
                <a:lnTo>
                  <a:pt x="2351314" y="2291024"/>
                </a:lnTo>
                <a:lnTo>
                  <a:pt x="482320" y="944545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2" name="Полилиния 121"/>
          <p:cNvSpPr/>
          <p:nvPr/>
        </p:nvSpPr>
        <p:spPr>
          <a:xfrm>
            <a:off x="3383868" y="1049560"/>
            <a:ext cx="2422566" cy="2363190"/>
          </a:xfrm>
          <a:custGeom>
            <a:avLst/>
            <a:gdLst>
              <a:gd name="connsiteX0" fmla="*/ 0 w 2422566"/>
              <a:gd name="connsiteY0" fmla="*/ 2363190 h 2363190"/>
              <a:gd name="connsiteX1" fmla="*/ 2422566 w 2422566"/>
              <a:gd name="connsiteY1" fmla="*/ 0 h 2363190"/>
              <a:gd name="connsiteX2" fmla="*/ 480951 w 2422566"/>
              <a:gd name="connsiteY2" fmla="*/ 979715 h 2363190"/>
              <a:gd name="connsiteX3" fmla="*/ 0 w 2422566"/>
              <a:gd name="connsiteY3" fmla="*/ 2363190 h 236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2566" h="2363190">
                <a:moveTo>
                  <a:pt x="0" y="2363190"/>
                </a:moveTo>
                <a:lnTo>
                  <a:pt x="2422566" y="0"/>
                </a:lnTo>
                <a:lnTo>
                  <a:pt x="480951" y="979715"/>
                </a:lnTo>
                <a:lnTo>
                  <a:pt x="0" y="236319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3" name="Полилиния 122"/>
          <p:cNvSpPr/>
          <p:nvPr/>
        </p:nvSpPr>
        <p:spPr>
          <a:xfrm>
            <a:off x="3371993" y="3454313"/>
            <a:ext cx="2398815" cy="961902"/>
          </a:xfrm>
          <a:custGeom>
            <a:avLst/>
            <a:gdLst>
              <a:gd name="connsiteX0" fmla="*/ 0 w 2398815"/>
              <a:gd name="connsiteY0" fmla="*/ 0 h 961902"/>
              <a:gd name="connsiteX1" fmla="*/ 492826 w 2398815"/>
              <a:gd name="connsiteY1" fmla="*/ 961902 h 961902"/>
              <a:gd name="connsiteX2" fmla="*/ 2398815 w 2398815"/>
              <a:gd name="connsiteY2" fmla="*/ 5938 h 961902"/>
              <a:gd name="connsiteX3" fmla="*/ 0 w 2398815"/>
              <a:gd name="connsiteY3" fmla="*/ 0 h 961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98815" h="961902">
                <a:moveTo>
                  <a:pt x="0" y="0"/>
                </a:moveTo>
                <a:lnTo>
                  <a:pt x="492826" y="961902"/>
                </a:lnTo>
                <a:lnTo>
                  <a:pt x="2398815" y="5938"/>
                </a:lnTo>
                <a:lnTo>
                  <a:pt x="0" y="0"/>
                </a:lnTo>
                <a:close/>
              </a:path>
            </a:pathLst>
          </a:cu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Полилиния 93"/>
          <p:cNvSpPr/>
          <p:nvPr/>
        </p:nvSpPr>
        <p:spPr>
          <a:xfrm>
            <a:off x="246682" y="1817504"/>
            <a:ext cx="2257719" cy="1051089"/>
          </a:xfrm>
          <a:custGeom>
            <a:avLst/>
            <a:gdLst>
              <a:gd name="connsiteX0" fmla="*/ 1522429 w 2257719"/>
              <a:gd name="connsiteY0" fmla="*/ 1051089 h 1051089"/>
              <a:gd name="connsiteX1" fmla="*/ 2257719 w 2257719"/>
              <a:gd name="connsiteY1" fmla="*/ 0 h 1051089"/>
              <a:gd name="connsiteX2" fmla="*/ 0 w 2257719"/>
              <a:gd name="connsiteY2" fmla="*/ 4714 h 1051089"/>
              <a:gd name="connsiteX3" fmla="*/ 1522429 w 2257719"/>
              <a:gd name="connsiteY3" fmla="*/ 1051089 h 1051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57719" h="1051089">
                <a:moveTo>
                  <a:pt x="1522429" y="1051089"/>
                </a:moveTo>
                <a:lnTo>
                  <a:pt x="2257719" y="0"/>
                </a:lnTo>
                <a:lnTo>
                  <a:pt x="0" y="4714"/>
                </a:lnTo>
                <a:lnTo>
                  <a:pt x="1522429" y="1051089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73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8" name="TextBox 87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smtClean="0">
                <a:solidFill>
                  <a:schemeClr val="bg1"/>
                </a:solidFill>
              </a:rPr>
              <a:t>3</a:t>
            </a:r>
            <a:r>
              <a:rPr lang="ru-RU" b="1" smtClean="0">
                <a:solidFill>
                  <a:schemeClr val="bg1"/>
                </a:solidFill>
              </a:rPr>
              <a:t>. В правильной треугольной призме </a:t>
            </a:r>
            <a:r>
              <a:rPr lang="en-US" b="1" smtClean="0">
                <a:solidFill>
                  <a:schemeClr val="bg1"/>
                </a:solidFill>
              </a:rPr>
              <a:t>ABCA</a:t>
            </a:r>
            <a:r>
              <a:rPr lang="en-US" b="1" baseline="-25000" smtClean="0">
                <a:solidFill>
                  <a:schemeClr val="bg1"/>
                </a:solidFill>
              </a:rPr>
              <a:t>1</a:t>
            </a:r>
            <a:r>
              <a:rPr lang="en-US" b="1" smtClean="0">
                <a:solidFill>
                  <a:schemeClr val="bg1"/>
                </a:solidFill>
              </a:rPr>
              <a:t>B</a:t>
            </a:r>
            <a:r>
              <a:rPr lang="en-US" b="1" baseline="-25000" smtClean="0">
                <a:solidFill>
                  <a:schemeClr val="bg1"/>
                </a:solidFill>
              </a:rPr>
              <a:t>1</a:t>
            </a:r>
            <a:r>
              <a:rPr lang="en-US" b="1" smtClean="0">
                <a:solidFill>
                  <a:schemeClr val="bg1"/>
                </a:solidFill>
              </a:rPr>
              <a:t>C</a:t>
            </a:r>
            <a:r>
              <a:rPr lang="en-US" b="1" baseline="-25000" smtClean="0">
                <a:solidFill>
                  <a:schemeClr val="bg1"/>
                </a:solidFill>
              </a:rPr>
              <a:t>1</a:t>
            </a:r>
            <a:r>
              <a:rPr lang="ru-RU" b="1" smtClean="0">
                <a:solidFill>
                  <a:schemeClr val="bg1"/>
                </a:solidFill>
              </a:rPr>
              <a:t>, все ребра которой равны 1, </a:t>
            </a:r>
            <a:r>
              <a:rPr lang="en-US" b="1" smtClean="0">
                <a:solidFill>
                  <a:schemeClr val="bg1"/>
                </a:solidFill>
              </a:rPr>
              <a:t> </a:t>
            </a:r>
            <a:r>
              <a:rPr lang="ru-RU" b="1" smtClean="0">
                <a:solidFill>
                  <a:schemeClr val="bg1"/>
                </a:solidFill>
              </a:rPr>
              <a:t>найдите тангес угла между плоскостями  </a:t>
            </a:r>
            <a:r>
              <a:rPr lang="en-US" b="1" smtClean="0">
                <a:solidFill>
                  <a:schemeClr val="bg1"/>
                </a:solidFill>
              </a:rPr>
              <a:t>ABC </a:t>
            </a:r>
            <a:r>
              <a:rPr lang="ru-RU" b="1" smtClean="0">
                <a:solidFill>
                  <a:schemeClr val="bg1"/>
                </a:solidFill>
              </a:rPr>
              <a:t>и </a:t>
            </a:r>
            <a:r>
              <a:rPr lang="en-US" b="1" smtClean="0">
                <a:solidFill>
                  <a:schemeClr val="bg1"/>
                </a:solidFill>
              </a:rPr>
              <a:t>C</a:t>
            </a:r>
            <a:r>
              <a:rPr lang="ru-RU" b="1" smtClean="0">
                <a:solidFill>
                  <a:schemeClr val="bg1"/>
                </a:solidFill>
              </a:rPr>
              <a:t>А</a:t>
            </a:r>
            <a:r>
              <a:rPr lang="en-US" b="1" baseline="-25000" smtClean="0">
                <a:solidFill>
                  <a:schemeClr val="bg1"/>
                </a:solidFill>
              </a:rPr>
              <a:t>1</a:t>
            </a:r>
            <a:r>
              <a:rPr lang="ru-RU" b="1" smtClean="0">
                <a:solidFill>
                  <a:schemeClr val="bg1"/>
                </a:solidFill>
              </a:rPr>
              <a:t>В</a:t>
            </a:r>
            <a:r>
              <a:rPr lang="en-US" b="1" baseline="-25000" smtClean="0">
                <a:solidFill>
                  <a:schemeClr val="bg1"/>
                </a:solidFill>
              </a:rPr>
              <a:t>1</a:t>
            </a:r>
            <a:r>
              <a:rPr lang="ru-RU" b="1">
                <a:solidFill>
                  <a:schemeClr val="bg1"/>
                </a:solidFill>
              </a:rPr>
              <a:t>.</a:t>
            </a:r>
          </a:p>
        </p:txBody>
      </p:sp>
      <p:cxnSp>
        <p:nvCxnSpPr>
          <p:cNvPr id="67" name="Прямая соединительная линия 66"/>
          <p:cNvCxnSpPr/>
          <p:nvPr/>
        </p:nvCxnSpPr>
        <p:spPr>
          <a:xfrm>
            <a:off x="215516" y="3713856"/>
            <a:ext cx="2304256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>
            <a:off x="215516" y="1805644"/>
            <a:ext cx="0" cy="190821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>
            <a:off x="2519772" y="1805644"/>
            <a:ext cx="0" cy="190821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/>
          <p:nvPr/>
        </p:nvCxnSpPr>
        <p:spPr>
          <a:xfrm flipV="1">
            <a:off x="215516" y="977552"/>
            <a:ext cx="1548172" cy="82809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единительная линия 79"/>
          <p:cNvCxnSpPr/>
          <p:nvPr/>
        </p:nvCxnSpPr>
        <p:spPr>
          <a:xfrm>
            <a:off x="1763688" y="977552"/>
            <a:ext cx="756084" cy="82809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/>
          <p:nvPr/>
        </p:nvCxnSpPr>
        <p:spPr>
          <a:xfrm>
            <a:off x="1763688" y="2885764"/>
            <a:ext cx="756084" cy="828092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единительная линия 82"/>
          <p:cNvCxnSpPr/>
          <p:nvPr/>
        </p:nvCxnSpPr>
        <p:spPr>
          <a:xfrm flipV="1">
            <a:off x="215516" y="2885764"/>
            <a:ext cx="1548172" cy="828092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единительная линия 83"/>
          <p:cNvCxnSpPr/>
          <p:nvPr/>
        </p:nvCxnSpPr>
        <p:spPr>
          <a:xfrm>
            <a:off x="1763688" y="977552"/>
            <a:ext cx="0" cy="1908212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Прямая соединительная линия 86"/>
          <p:cNvCxnSpPr/>
          <p:nvPr/>
        </p:nvCxnSpPr>
        <p:spPr>
          <a:xfrm>
            <a:off x="215516" y="1805644"/>
            <a:ext cx="1548172" cy="1080120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единительная линия 90"/>
          <p:cNvCxnSpPr/>
          <p:nvPr/>
        </p:nvCxnSpPr>
        <p:spPr>
          <a:xfrm flipH="1">
            <a:off x="1763688" y="1805644"/>
            <a:ext cx="756084" cy="1080120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Полилиния 95"/>
          <p:cNvSpPr/>
          <p:nvPr/>
        </p:nvSpPr>
        <p:spPr>
          <a:xfrm>
            <a:off x="260822" y="2901587"/>
            <a:ext cx="2229439" cy="801278"/>
          </a:xfrm>
          <a:custGeom>
            <a:avLst/>
            <a:gdLst>
              <a:gd name="connsiteX0" fmla="*/ 0 w 2229439"/>
              <a:gd name="connsiteY0" fmla="*/ 796565 h 801278"/>
              <a:gd name="connsiteX1" fmla="*/ 1503575 w 2229439"/>
              <a:gd name="connsiteY1" fmla="*/ 0 h 801278"/>
              <a:gd name="connsiteX2" fmla="*/ 2229439 w 2229439"/>
              <a:gd name="connsiteY2" fmla="*/ 801278 h 801278"/>
              <a:gd name="connsiteX3" fmla="*/ 0 w 2229439"/>
              <a:gd name="connsiteY3" fmla="*/ 796565 h 801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9439" h="801278">
                <a:moveTo>
                  <a:pt x="0" y="796565"/>
                </a:moveTo>
                <a:lnTo>
                  <a:pt x="1503575" y="0"/>
                </a:lnTo>
                <a:lnTo>
                  <a:pt x="2229439" y="801278"/>
                </a:lnTo>
                <a:lnTo>
                  <a:pt x="0" y="796565"/>
                </a:lnTo>
                <a:close/>
              </a:path>
            </a:pathLst>
          </a:cu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5" name="Прямая соединительная линия 104"/>
          <p:cNvCxnSpPr>
            <a:cxnSpLocks noChangeAspect="1"/>
          </p:cNvCxnSpPr>
          <p:nvPr/>
        </p:nvCxnSpPr>
        <p:spPr>
          <a:xfrm>
            <a:off x="3348245" y="3445411"/>
            <a:ext cx="506214" cy="98579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Прямая соединительная линия 105"/>
          <p:cNvCxnSpPr>
            <a:cxnSpLocks noChangeAspect="1"/>
          </p:cNvCxnSpPr>
          <p:nvPr/>
        </p:nvCxnSpPr>
        <p:spPr>
          <a:xfrm>
            <a:off x="3348242" y="3445407"/>
            <a:ext cx="2477794" cy="0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Прямая соединительная линия 106"/>
          <p:cNvCxnSpPr>
            <a:cxnSpLocks noChangeAspect="1"/>
          </p:cNvCxnSpPr>
          <p:nvPr/>
        </p:nvCxnSpPr>
        <p:spPr>
          <a:xfrm flipV="1">
            <a:off x="3852298" y="3445407"/>
            <a:ext cx="1971581" cy="98579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Прямая соединительная линия 107"/>
          <p:cNvCxnSpPr>
            <a:cxnSpLocks noChangeAspect="1"/>
          </p:cNvCxnSpPr>
          <p:nvPr/>
        </p:nvCxnSpPr>
        <p:spPr>
          <a:xfrm>
            <a:off x="3348245" y="1033143"/>
            <a:ext cx="506214" cy="98579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Прямая соединительная линия 108"/>
          <p:cNvCxnSpPr>
            <a:cxnSpLocks noChangeAspect="1"/>
          </p:cNvCxnSpPr>
          <p:nvPr/>
        </p:nvCxnSpPr>
        <p:spPr>
          <a:xfrm>
            <a:off x="3348242" y="1033139"/>
            <a:ext cx="2477794" cy="0"/>
          </a:xfrm>
          <a:prstGeom prst="line">
            <a:avLst/>
          </a:prstGeom>
          <a:ln w="254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Прямая соединительная линия 111"/>
          <p:cNvCxnSpPr/>
          <p:nvPr/>
        </p:nvCxnSpPr>
        <p:spPr>
          <a:xfrm>
            <a:off x="3348242" y="1033139"/>
            <a:ext cx="0" cy="241226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Прямая соединительная линия 114"/>
          <p:cNvCxnSpPr/>
          <p:nvPr/>
        </p:nvCxnSpPr>
        <p:spPr>
          <a:xfrm>
            <a:off x="5832518" y="1033139"/>
            <a:ext cx="0" cy="241226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Прямая соединительная линия 115"/>
          <p:cNvCxnSpPr/>
          <p:nvPr/>
        </p:nvCxnSpPr>
        <p:spPr>
          <a:xfrm>
            <a:off x="3852298" y="2005247"/>
            <a:ext cx="0" cy="241226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Прямая соединительная линия 117"/>
          <p:cNvCxnSpPr/>
          <p:nvPr/>
        </p:nvCxnSpPr>
        <p:spPr>
          <a:xfrm flipV="1">
            <a:off x="3348242" y="2005247"/>
            <a:ext cx="504056" cy="144016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Прямая соединительная линия 120"/>
          <p:cNvCxnSpPr/>
          <p:nvPr/>
        </p:nvCxnSpPr>
        <p:spPr>
          <a:xfrm flipV="1">
            <a:off x="3348242" y="1033139"/>
            <a:ext cx="2484276" cy="2412268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Полилиния 124"/>
          <p:cNvSpPr/>
          <p:nvPr/>
        </p:nvSpPr>
        <p:spPr>
          <a:xfrm>
            <a:off x="6432333" y="3454313"/>
            <a:ext cx="2398815" cy="961902"/>
          </a:xfrm>
          <a:custGeom>
            <a:avLst/>
            <a:gdLst>
              <a:gd name="connsiteX0" fmla="*/ 0 w 2398815"/>
              <a:gd name="connsiteY0" fmla="*/ 0 h 961902"/>
              <a:gd name="connsiteX1" fmla="*/ 492826 w 2398815"/>
              <a:gd name="connsiteY1" fmla="*/ 961902 h 961902"/>
              <a:gd name="connsiteX2" fmla="*/ 2398815 w 2398815"/>
              <a:gd name="connsiteY2" fmla="*/ 5938 h 961902"/>
              <a:gd name="connsiteX3" fmla="*/ 0 w 2398815"/>
              <a:gd name="connsiteY3" fmla="*/ 0 h 961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98815" h="961902">
                <a:moveTo>
                  <a:pt x="0" y="0"/>
                </a:moveTo>
                <a:lnTo>
                  <a:pt x="492826" y="961902"/>
                </a:lnTo>
                <a:lnTo>
                  <a:pt x="2398815" y="5938"/>
                </a:lnTo>
                <a:lnTo>
                  <a:pt x="0" y="0"/>
                </a:lnTo>
                <a:close/>
              </a:path>
            </a:pathLst>
          </a:cu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6" name="Прямая соединительная линия 125"/>
          <p:cNvCxnSpPr>
            <a:cxnSpLocks noChangeAspect="1"/>
          </p:cNvCxnSpPr>
          <p:nvPr/>
        </p:nvCxnSpPr>
        <p:spPr>
          <a:xfrm>
            <a:off x="6408585" y="3445411"/>
            <a:ext cx="506214" cy="98579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Прямая соединительная линия 126"/>
          <p:cNvCxnSpPr>
            <a:cxnSpLocks noChangeAspect="1"/>
          </p:cNvCxnSpPr>
          <p:nvPr/>
        </p:nvCxnSpPr>
        <p:spPr>
          <a:xfrm>
            <a:off x="6408582" y="3445407"/>
            <a:ext cx="2477794" cy="0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Прямая соединительная линия 127"/>
          <p:cNvCxnSpPr>
            <a:cxnSpLocks noChangeAspect="1"/>
          </p:cNvCxnSpPr>
          <p:nvPr/>
        </p:nvCxnSpPr>
        <p:spPr>
          <a:xfrm flipV="1">
            <a:off x="6912638" y="3445407"/>
            <a:ext cx="1971581" cy="98579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Прямая соединительная линия 128"/>
          <p:cNvCxnSpPr>
            <a:cxnSpLocks noChangeAspect="1"/>
          </p:cNvCxnSpPr>
          <p:nvPr/>
        </p:nvCxnSpPr>
        <p:spPr>
          <a:xfrm>
            <a:off x="6408585" y="1033143"/>
            <a:ext cx="506214" cy="98579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Прямая соединительная линия 129"/>
          <p:cNvCxnSpPr>
            <a:cxnSpLocks noChangeAspect="1"/>
          </p:cNvCxnSpPr>
          <p:nvPr/>
        </p:nvCxnSpPr>
        <p:spPr>
          <a:xfrm>
            <a:off x="6408582" y="1033139"/>
            <a:ext cx="2477794" cy="0"/>
          </a:xfrm>
          <a:prstGeom prst="line">
            <a:avLst/>
          </a:prstGeom>
          <a:ln w="254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Прямая соединительная линия 130"/>
          <p:cNvCxnSpPr>
            <a:cxnSpLocks noChangeAspect="1"/>
          </p:cNvCxnSpPr>
          <p:nvPr/>
        </p:nvCxnSpPr>
        <p:spPr>
          <a:xfrm flipV="1">
            <a:off x="6912638" y="1033139"/>
            <a:ext cx="1971581" cy="98579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Прямая соединительная линия 131"/>
          <p:cNvCxnSpPr/>
          <p:nvPr/>
        </p:nvCxnSpPr>
        <p:spPr>
          <a:xfrm>
            <a:off x="6408582" y="1033139"/>
            <a:ext cx="0" cy="241226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Прямая соединительная линия 132"/>
          <p:cNvCxnSpPr/>
          <p:nvPr/>
        </p:nvCxnSpPr>
        <p:spPr>
          <a:xfrm>
            <a:off x="8892858" y="1033139"/>
            <a:ext cx="0" cy="241226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Прямая соединительная линия 133"/>
          <p:cNvCxnSpPr/>
          <p:nvPr/>
        </p:nvCxnSpPr>
        <p:spPr>
          <a:xfrm>
            <a:off x="6912638" y="2005247"/>
            <a:ext cx="0" cy="241226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Прямая соединительная линия 134"/>
          <p:cNvCxnSpPr/>
          <p:nvPr/>
        </p:nvCxnSpPr>
        <p:spPr>
          <a:xfrm flipH="1" flipV="1">
            <a:off x="6912638" y="2005247"/>
            <a:ext cx="1979842" cy="142057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Прямая соединительная линия 135"/>
          <p:cNvCxnSpPr/>
          <p:nvPr/>
        </p:nvCxnSpPr>
        <p:spPr>
          <a:xfrm flipH="1" flipV="1">
            <a:off x="6444208" y="1049560"/>
            <a:ext cx="2448272" cy="2376265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TextBox 140"/>
          <p:cNvSpPr txBox="1"/>
          <p:nvPr/>
        </p:nvSpPr>
        <p:spPr>
          <a:xfrm>
            <a:off x="1799692" y="2705744"/>
            <a:ext cx="324036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С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1799692" y="653516"/>
            <a:ext cx="468052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С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179512" y="3749860"/>
            <a:ext cx="324036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А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2303748" y="3749860"/>
            <a:ext cx="324036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В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2555776" y="1445604"/>
            <a:ext cx="396044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В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0" y="1301588"/>
            <a:ext cx="396044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А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2951820" y="3245804"/>
            <a:ext cx="324036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С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9" name="TextBox 148"/>
          <p:cNvSpPr txBox="1"/>
          <p:nvPr/>
        </p:nvSpPr>
        <p:spPr>
          <a:xfrm>
            <a:off x="2951820" y="689520"/>
            <a:ext cx="468052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С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3635896" y="4325924"/>
            <a:ext cx="324036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А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5652120" y="3461828"/>
            <a:ext cx="324036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В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3743908" y="1517612"/>
            <a:ext cx="396044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А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3" name="TextBox 152"/>
          <p:cNvSpPr txBox="1"/>
          <p:nvPr/>
        </p:nvSpPr>
        <p:spPr>
          <a:xfrm>
            <a:off x="5616116" y="689520"/>
            <a:ext cx="396044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В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8640452" y="3533836"/>
            <a:ext cx="324036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С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5" name="TextBox 154"/>
          <p:cNvSpPr txBox="1"/>
          <p:nvPr/>
        </p:nvSpPr>
        <p:spPr>
          <a:xfrm>
            <a:off x="6696236" y="4325924"/>
            <a:ext cx="324036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А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6" name="TextBox 155"/>
          <p:cNvSpPr txBox="1"/>
          <p:nvPr/>
        </p:nvSpPr>
        <p:spPr>
          <a:xfrm>
            <a:off x="6084168" y="3101788"/>
            <a:ext cx="324036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В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7" name="TextBox 156"/>
          <p:cNvSpPr txBox="1"/>
          <p:nvPr/>
        </p:nvSpPr>
        <p:spPr>
          <a:xfrm>
            <a:off x="6228184" y="653516"/>
            <a:ext cx="396044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В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8" name="TextBox 157"/>
          <p:cNvSpPr txBox="1"/>
          <p:nvPr/>
        </p:nvSpPr>
        <p:spPr>
          <a:xfrm>
            <a:off x="6516216" y="1841648"/>
            <a:ext cx="468052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А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8496436" y="653516"/>
            <a:ext cx="468052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С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3" name="Полилиния 72"/>
          <p:cNvSpPr/>
          <p:nvPr/>
        </p:nvSpPr>
        <p:spPr>
          <a:xfrm>
            <a:off x="6442129" y="1043553"/>
            <a:ext cx="2402237" cy="960894"/>
          </a:xfrm>
          <a:custGeom>
            <a:avLst/>
            <a:gdLst>
              <a:gd name="connsiteX0" fmla="*/ 0 w 2402237"/>
              <a:gd name="connsiteY0" fmla="*/ 0 h 960894"/>
              <a:gd name="connsiteX1" fmla="*/ 2402237 w 2402237"/>
              <a:gd name="connsiteY1" fmla="*/ 10332 h 960894"/>
              <a:gd name="connsiteX2" fmla="*/ 480447 w 2402237"/>
              <a:gd name="connsiteY2" fmla="*/ 960894 h 960894"/>
              <a:gd name="connsiteX3" fmla="*/ 0 w 2402237"/>
              <a:gd name="connsiteY3" fmla="*/ 0 h 960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02237" h="960894">
                <a:moveTo>
                  <a:pt x="0" y="0"/>
                </a:moveTo>
                <a:lnTo>
                  <a:pt x="2402237" y="10332"/>
                </a:lnTo>
                <a:lnTo>
                  <a:pt x="480447" y="960894"/>
                </a:lnTo>
                <a:lnTo>
                  <a:pt x="0" y="0"/>
                </a:lnTo>
                <a:close/>
              </a:path>
            </a:pathLst>
          </a:custGeom>
          <a:solidFill>
            <a:srgbClr val="00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5" name="Прямая соединительная линия 74"/>
          <p:cNvCxnSpPr>
            <a:stCxn id="69" idx="1"/>
          </p:cNvCxnSpPr>
          <p:nvPr/>
        </p:nvCxnSpPr>
        <p:spPr>
          <a:xfrm flipH="1">
            <a:off x="1367644" y="1001073"/>
            <a:ext cx="391819" cy="80774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>
            <a:endCxn id="94" idx="0"/>
          </p:cNvCxnSpPr>
          <p:nvPr/>
        </p:nvCxnSpPr>
        <p:spPr>
          <a:xfrm>
            <a:off x="1367644" y="1844824"/>
            <a:ext cx="401468" cy="1023769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079612" y="1412776"/>
            <a:ext cx="324036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М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5" name="Прямая соединительная линия 84"/>
          <p:cNvCxnSpPr/>
          <p:nvPr/>
        </p:nvCxnSpPr>
        <p:spPr>
          <a:xfrm>
            <a:off x="3347864" y="1052736"/>
            <a:ext cx="1476164" cy="46805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Прямая соединительная линия 89"/>
          <p:cNvCxnSpPr>
            <a:endCxn id="122" idx="0"/>
          </p:cNvCxnSpPr>
          <p:nvPr/>
        </p:nvCxnSpPr>
        <p:spPr>
          <a:xfrm flipH="1">
            <a:off x="3383868" y="1520788"/>
            <a:ext cx="1440160" cy="1891962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единительная линия 91"/>
          <p:cNvCxnSpPr>
            <a:endCxn id="73" idx="1"/>
          </p:cNvCxnSpPr>
          <p:nvPr/>
        </p:nvCxnSpPr>
        <p:spPr>
          <a:xfrm flipV="1">
            <a:off x="6660232" y="1053885"/>
            <a:ext cx="2184134" cy="46690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Прямая соединительная линия 98"/>
          <p:cNvCxnSpPr/>
          <p:nvPr/>
        </p:nvCxnSpPr>
        <p:spPr>
          <a:xfrm>
            <a:off x="6660232" y="1520788"/>
            <a:ext cx="2268252" cy="1944216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TextBox 100"/>
          <p:cNvSpPr txBox="1"/>
          <p:nvPr/>
        </p:nvSpPr>
        <p:spPr>
          <a:xfrm>
            <a:off x="4680012" y="1088740"/>
            <a:ext cx="324036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М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6588224" y="1160748"/>
            <a:ext cx="324036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М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3" name="Полилиния 102"/>
          <p:cNvSpPr/>
          <p:nvPr/>
        </p:nvSpPr>
        <p:spPr>
          <a:xfrm>
            <a:off x="1400783" y="1556426"/>
            <a:ext cx="214008" cy="418289"/>
          </a:xfrm>
          <a:custGeom>
            <a:avLst/>
            <a:gdLst>
              <a:gd name="connsiteX0" fmla="*/ 0 w 214008"/>
              <a:gd name="connsiteY0" fmla="*/ 262646 h 418289"/>
              <a:gd name="connsiteX1" fmla="*/ 126460 w 214008"/>
              <a:gd name="connsiteY1" fmla="*/ 0 h 418289"/>
              <a:gd name="connsiteX2" fmla="*/ 184826 w 214008"/>
              <a:gd name="connsiteY2" fmla="*/ 68093 h 418289"/>
              <a:gd name="connsiteX3" fmla="*/ 204281 w 214008"/>
              <a:gd name="connsiteY3" fmla="*/ 126459 h 418289"/>
              <a:gd name="connsiteX4" fmla="*/ 214008 w 214008"/>
              <a:gd name="connsiteY4" fmla="*/ 204280 h 418289"/>
              <a:gd name="connsiteX5" fmla="*/ 184826 w 214008"/>
              <a:gd name="connsiteY5" fmla="*/ 301557 h 418289"/>
              <a:gd name="connsiteX6" fmla="*/ 136187 w 214008"/>
              <a:gd name="connsiteY6" fmla="*/ 379378 h 418289"/>
              <a:gd name="connsiteX7" fmla="*/ 77821 w 214008"/>
              <a:gd name="connsiteY7" fmla="*/ 408561 h 418289"/>
              <a:gd name="connsiteX8" fmla="*/ 29183 w 214008"/>
              <a:gd name="connsiteY8" fmla="*/ 418289 h 418289"/>
              <a:gd name="connsiteX9" fmla="*/ 0 w 214008"/>
              <a:gd name="connsiteY9" fmla="*/ 262646 h 418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4008" h="418289">
                <a:moveTo>
                  <a:pt x="0" y="262646"/>
                </a:moveTo>
                <a:lnTo>
                  <a:pt x="126460" y="0"/>
                </a:lnTo>
                <a:lnTo>
                  <a:pt x="184826" y="68093"/>
                </a:lnTo>
                <a:lnTo>
                  <a:pt x="204281" y="126459"/>
                </a:lnTo>
                <a:lnTo>
                  <a:pt x="214008" y="204280"/>
                </a:lnTo>
                <a:lnTo>
                  <a:pt x="184826" y="301557"/>
                </a:lnTo>
                <a:lnTo>
                  <a:pt x="136187" y="379378"/>
                </a:lnTo>
                <a:lnTo>
                  <a:pt x="77821" y="408561"/>
                </a:lnTo>
                <a:lnTo>
                  <a:pt x="29183" y="418289"/>
                </a:lnTo>
                <a:lnTo>
                  <a:pt x="0" y="262646"/>
                </a:lnTo>
                <a:close/>
              </a:path>
            </a:pathLst>
          </a:cu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8" name="Прямая соединительная линия 67"/>
          <p:cNvCxnSpPr/>
          <p:nvPr/>
        </p:nvCxnSpPr>
        <p:spPr>
          <a:xfrm>
            <a:off x="215516" y="1805644"/>
            <a:ext cx="2304256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Полилиния 103"/>
          <p:cNvSpPr/>
          <p:nvPr/>
        </p:nvSpPr>
        <p:spPr>
          <a:xfrm>
            <a:off x="4367719" y="1439694"/>
            <a:ext cx="428017" cy="505838"/>
          </a:xfrm>
          <a:custGeom>
            <a:avLst/>
            <a:gdLst>
              <a:gd name="connsiteX0" fmla="*/ 428017 w 428017"/>
              <a:gd name="connsiteY0" fmla="*/ 87549 h 505838"/>
              <a:gd name="connsiteX1" fmla="*/ 97277 w 428017"/>
              <a:gd name="connsiteY1" fmla="*/ 0 h 505838"/>
              <a:gd name="connsiteX2" fmla="*/ 29183 w 428017"/>
              <a:gd name="connsiteY2" fmla="*/ 68093 h 505838"/>
              <a:gd name="connsiteX3" fmla="*/ 0 w 428017"/>
              <a:gd name="connsiteY3" fmla="*/ 155642 h 505838"/>
              <a:gd name="connsiteX4" fmla="*/ 0 w 428017"/>
              <a:gd name="connsiteY4" fmla="*/ 243191 h 505838"/>
              <a:gd name="connsiteX5" fmla="*/ 9728 w 428017"/>
              <a:gd name="connsiteY5" fmla="*/ 340468 h 505838"/>
              <a:gd name="connsiteX6" fmla="*/ 38911 w 428017"/>
              <a:gd name="connsiteY6" fmla="*/ 418289 h 505838"/>
              <a:gd name="connsiteX7" fmla="*/ 68094 w 428017"/>
              <a:gd name="connsiteY7" fmla="*/ 466927 h 505838"/>
              <a:gd name="connsiteX8" fmla="*/ 116732 w 428017"/>
              <a:gd name="connsiteY8" fmla="*/ 505838 h 505838"/>
              <a:gd name="connsiteX9" fmla="*/ 428017 w 428017"/>
              <a:gd name="connsiteY9" fmla="*/ 87549 h 505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28017" h="505838">
                <a:moveTo>
                  <a:pt x="428017" y="87549"/>
                </a:moveTo>
                <a:lnTo>
                  <a:pt x="97277" y="0"/>
                </a:lnTo>
                <a:lnTo>
                  <a:pt x="29183" y="68093"/>
                </a:lnTo>
                <a:lnTo>
                  <a:pt x="0" y="155642"/>
                </a:lnTo>
                <a:lnTo>
                  <a:pt x="0" y="243191"/>
                </a:lnTo>
                <a:lnTo>
                  <a:pt x="9728" y="340468"/>
                </a:lnTo>
                <a:lnTo>
                  <a:pt x="38911" y="418289"/>
                </a:lnTo>
                <a:lnTo>
                  <a:pt x="68094" y="466927"/>
                </a:lnTo>
                <a:lnTo>
                  <a:pt x="116732" y="505838"/>
                </a:lnTo>
                <a:lnTo>
                  <a:pt x="428017" y="87549"/>
                </a:lnTo>
                <a:close/>
              </a:path>
            </a:pathLst>
          </a:cu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0" name="Прямая соединительная линия 109"/>
          <p:cNvCxnSpPr>
            <a:cxnSpLocks noChangeAspect="1"/>
          </p:cNvCxnSpPr>
          <p:nvPr/>
        </p:nvCxnSpPr>
        <p:spPr>
          <a:xfrm flipV="1">
            <a:off x="3852298" y="1033139"/>
            <a:ext cx="1971581" cy="98579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Полилиния 110"/>
          <p:cNvSpPr/>
          <p:nvPr/>
        </p:nvSpPr>
        <p:spPr>
          <a:xfrm>
            <a:off x="6731540" y="1439694"/>
            <a:ext cx="515566" cy="398834"/>
          </a:xfrm>
          <a:custGeom>
            <a:avLst/>
            <a:gdLst>
              <a:gd name="connsiteX0" fmla="*/ 0 w 515566"/>
              <a:gd name="connsiteY0" fmla="*/ 97276 h 398834"/>
              <a:gd name="connsiteX1" fmla="*/ 447473 w 515566"/>
              <a:gd name="connsiteY1" fmla="*/ 0 h 398834"/>
              <a:gd name="connsiteX2" fmla="*/ 496111 w 515566"/>
              <a:gd name="connsiteY2" fmla="*/ 68093 h 398834"/>
              <a:gd name="connsiteX3" fmla="*/ 515566 w 515566"/>
              <a:gd name="connsiteY3" fmla="*/ 126459 h 398834"/>
              <a:gd name="connsiteX4" fmla="*/ 515566 w 515566"/>
              <a:gd name="connsiteY4" fmla="*/ 194553 h 398834"/>
              <a:gd name="connsiteX5" fmla="*/ 486383 w 515566"/>
              <a:gd name="connsiteY5" fmla="*/ 252919 h 398834"/>
              <a:gd name="connsiteX6" fmla="*/ 466928 w 515566"/>
              <a:gd name="connsiteY6" fmla="*/ 291829 h 398834"/>
              <a:gd name="connsiteX7" fmla="*/ 408562 w 515566"/>
              <a:gd name="connsiteY7" fmla="*/ 359923 h 398834"/>
              <a:gd name="connsiteX8" fmla="*/ 350196 w 515566"/>
              <a:gd name="connsiteY8" fmla="*/ 389106 h 398834"/>
              <a:gd name="connsiteX9" fmla="*/ 311286 w 515566"/>
              <a:gd name="connsiteY9" fmla="*/ 398834 h 398834"/>
              <a:gd name="connsiteX10" fmla="*/ 0 w 515566"/>
              <a:gd name="connsiteY10" fmla="*/ 97276 h 398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15566" h="398834">
                <a:moveTo>
                  <a:pt x="0" y="97276"/>
                </a:moveTo>
                <a:lnTo>
                  <a:pt x="447473" y="0"/>
                </a:lnTo>
                <a:lnTo>
                  <a:pt x="496111" y="68093"/>
                </a:lnTo>
                <a:lnTo>
                  <a:pt x="515566" y="126459"/>
                </a:lnTo>
                <a:lnTo>
                  <a:pt x="515566" y="194553"/>
                </a:lnTo>
                <a:lnTo>
                  <a:pt x="486383" y="252919"/>
                </a:lnTo>
                <a:lnTo>
                  <a:pt x="466928" y="291829"/>
                </a:lnTo>
                <a:lnTo>
                  <a:pt x="408562" y="359923"/>
                </a:lnTo>
                <a:lnTo>
                  <a:pt x="350196" y="389106"/>
                </a:lnTo>
                <a:lnTo>
                  <a:pt x="311286" y="398834"/>
                </a:lnTo>
                <a:lnTo>
                  <a:pt x="0" y="97276"/>
                </a:lnTo>
                <a:close/>
              </a:path>
            </a:pathLst>
          </a:cu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3" name="TextBox 112"/>
          <p:cNvSpPr txBox="1"/>
          <p:nvPr/>
        </p:nvSpPr>
        <p:spPr>
          <a:xfrm>
            <a:off x="0" y="4869160"/>
            <a:ext cx="9036496" cy="1846659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Пусть М – середина 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ребра 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А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В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. Поскольку  призма правильная, то треугольники СА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В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  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и А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В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С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 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равнобедренные с основанием 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А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В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 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. Поэтому их медианы СМ и С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М будут и высотами. Следовательно, угол СМС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 является линейным углом между плоскостями 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СА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В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 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и А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В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С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  <p:bldP spid="101" grpId="0"/>
      <p:bldP spid="102" grpId="0"/>
      <p:bldP spid="103" grpId="0" animBg="1"/>
      <p:bldP spid="104" grpId="0" animBg="1"/>
      <p:bldP spid="1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Прямоугольник 118"/>
          <p:cNvSpPr/>
          <p:nvPr/>
        </p:nvSpPr>
        <p:spPr>
          <a:xfrm>
            <a:off x="6300192" y="4869160"/>
            <a:ext cx="2124236" cy="86409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Полилиния 69"/>
          <p:cNvSpPr/>
          <p:nvPr/>
        </p:nvSpPr>
        <p:spPr>
          <a:xfrm>
            <a:off x="431977" y="1104320"/>
            <a:ext cx="2381572" cy="955728"/>
          </a:xfrm>
          <a:custGeom>
            <a:avLst/>
            <a:gdLst>
              <a:gd name="connsiteX0" fmla="*/ 0 w 2381572"/>
              <a:gd name="connsiteY0" fmla="*/ 0 h 955728"/>
              <a:gd name="connsiteX1" fmla="*/ 2381572 w 2381572"/>
              <a:gd name="connsiteY1" fmla="*/ 5166 h 955728"/>
              <a:gd name="connsiteX2" fmla="*/ 470115 w 2381572"/>
              <a:gd name="connsiteY2" fmla="*/ 955728 h 955728"/>
              <a:gd name="connsiteX3" fmla="*/ 0 w 2381572"/>
              <a:gd name="connsiteY3" fmla="*/ 0 h 955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1572" h="955728">
                <a:moveTo>
                  <a:pt x="0" y="0"/>
                </a:moveTo>
                <a:lnTo>
                  <a:pt x="2381572" y="5166"/>
                </a:lnTo>
                <a:lnTo>
                  <a:pt x="470115" y="955728"/>
                </a:lnTo>
                <a:lnTo>
                  <a:pt x="0" y="0"/>
                </a:lnTo>
                <a:close/>
              </a:path>
            </a:pathLst>
          </a:custGeom>
          <a:solidFill>
            <a:srgbClr val="0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2" name="Полилиния 121"/>
          <p:cNvSpPr/>
          <p:nvPr/>
        </p:nvSpPr>
        <p:spPr>
          <a:xfrm>
            <a:off x="432048" y="1105161"/>
            <a:ext cx="2422566" cy="2363190"/>
          </a:xfrm>
          <a:custGeom>
            <a:avLst/>
            <a:gdLst>
              <a:gd name="connsiteX0" fmla="*/ 0 w 2422566"/>
              <a:gd name="connsiteY0" fmla="*/ 2363190 h 2363190"/>
              <a:gd name="connsiteX1" fmla="*/ 2422566 w 2422566"/>
              <a:gd name="connsiteY1" fmla="*/ 0 h 2363190"/>
              <a:gd name="connsiteX2" fmla="*/ 480951 w 2422566"/>
              <a:gd name="connsiteY2" fmla="*/ 979715 h 2363190"/>
              <a:gd name="connsiteX3" fmla="*/ 0 w 2422566"/>
              <a:gd name="connsiteY3" fmla="*/ 2363190 h 236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2566" h="2363190">
                <a:moveTo>
                  <a:pt x="0" y="2363190"/>
                </a:moveTo>
                <a:lnTo>
                  <a:pt x="2422566" y="0"/>
                </a:lnTo>
                <a:lnTo>
                  <a:pt x="480951" y="979715"/>
                </a:lnTo>
                <a:lnTo>
                  <a:pt x="0" y="236319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3" name="Полилиния 122"/>
          <p:cNvSpPr/>
          <p:nvPr/>
        </p:nvSpPr>
        <p:spPr>
          <a:xfrm>
            <a:off x="420173" y="3509914"/>
            <a:ext cx="2398815" cy="961902"/>
          </a:xfrm>
          <a:custGeom>
            <a:avLst/>
            <a:gdLst>
              <a:gd name="connsiteX0" fmla="*/ 0 w 2398815"/>
              <a:gd name="connsiteY0" fmla="*/ 0 h 961902"/>
              <a:gd name="connsiteX1" fmla="*/ 492826 w 2398815"/>
              <a:gd name="connsiteY1" fmla="*/ 961902 h 961902"/>
              <a:gd name="connsiteX2" fmla="*/ 2398815 w 2398815"/>
              <a:gd name="connsiteY2" fmla="*/ 5938 h 961902"/>
              <a:gd name="connsiteX3" fmla="*/ 0 w 2398815"/>
              <a:gd name="connsiteY3" fmla="*/ 0 h 961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98815" h="961902">
                <a:moveTo>
                  <a:pt x="0" y="0"/>
                </a:moveTo>
                <a:lnTo>
                  <a:pt x="492826" y="961902"/>
                </a:lnTo>
                <a:lnTo>
                  <a:pt x="2398815" y="5938"/>
                </a:lnTo>
                <a:lnTo>
                  <a:pt x="0" y="0"/>
                </a:lnTo>
                <a:close/>
              </a:path>
            </a:pathLst>
          </a:cu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73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8" name="TextBox 87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smtClean="0">
                <a:solidFill>
                  <a:schemeClr val="bg1"/>
                </a:solidFill>
              </a:rPr>
              <a:t>3</a:t>
            </a:r>
            <a:r>
              <a:rPr lang="ru-RU" b="1" smtClean="0">
                <a:solidFill>
                  <a:schemeClr val="bg1"/>
                </a:solidFill>
              </a:rPr>
              <a:t>. В правильной треугольной призме </a:t>
            </a:r>
            <a:r>
              <a:rPr lang="en-US" b="1" smtClean="0">
                <a:solidFill>
                  <a:schemeClr val="bg1"/>
                </a:solidFill>
              </a:rPr>
              <a:t>ABCA</a:t>
            </a:r>
            <a:r>
              <a:rPr lang="en-US" b="1" baseline="-25000" smtClean="0">
                <a:solidFill>
                  <a:schemeClr val="bg1"/>
                </a:solidFill>
              </a:rPr>
              <a:t>1</a:t>
            </a:r>
            <a:r>
              <a:rPr lang="en-US" b="1" smtClean="0">
                <a:solidFill>
                  <a:schemeClr val="bg1"/>
                </a:solidFill>
              </a:rPr>
              <a:t>B</a:t>
            </a:r>
            <a:r>
              <a:rPr lang="en-US" b="1" baseline="-25000" smtClean="0">
                <a:solidFill>
                  <a:schemeClr val="bg1"/>
                </a:solidFill>
              </a:rPr>
              <a:t>1</a:t>
            </a:r>
            <a:r>
              <a:rPr lang="en-US" b="1" smtClean="0">
                <a:solidFill>
                  <a:schemeClr val="bg1"/>
                </a:solidFill>
              </a:rPr>
              <a:t>C</a:t>
            </a:r>
            <a:r>
              <a:rPr lang="en-US" b="1" baseline="-25000" smtClean="0">
                <a:solidFill>
                  <a:schemeClr val="bg1"/>
                </a:solidFill>
              </a:rPr>
              <a:t>1</a:t>
            </a:r>
            <a:r>
              <a:rPr lang="ru-RU" b="1" smtClean="0">
                <a:solidFill>
                  <a:schemeClr val="bg1"/>
                </a:solidFill>
              </a:rPr>
              <a:t>, все ребра которой равны 1, </a:t>
            </a:r>
            <a:r>
              <a:rPr lang="en-US" b="1" smtClean="0">
                <a:solidFill>
                  <a:schemeClr val="bg1"/>
                </a:solidFill>
              </a:rPr>
              <a:t> </a:t>
            </a:r>
            <a:r>
              <a:rPr lang="ru-RU" b="1" smtClean="0">
                <a:solidFill>
                  <a:schemeClr val="bg1"/>
                </a:solidFill>
              </a:rPr>
              <a:t>найдите тангес угла между плоскостями  </a:t>
            </a:r>
            <a:r>
              <a:rPr lang="en-US" b="1" smtClean="0">
                <a:solidFill>
                  <a:schemeClr val="bg1"/>
                </a:solidFill>
              </a:rPr>
              <a:t>ABC </a:t>
            </a:r>
            <a:r>
              <a:rPr lang="ru-RU" b="1" smtClean="0">
                <a:solidFill>
                  <a:schemeClr val="bg1"/>
                </a:solidFill>
              </a:rPr>
              <a:t>и </a:t>
            </a:r>
            <a:r>
              <a:rPr lang="en-US" b="1" smtClean="0">
                <a:solidFill>
                  <a:schemeClr val="bg1"/>
                </a:solidFill>
              </a:rPr>
              <a:t>C</a:t>
            </a:r>
            <a:r>
              <a:rPr lang="ru-RU" b="1" smtClean="0">
                <a:solidFill>
                  <a:schemeClr val="bg1"/>
                </a:solidFill>
              </a:rPr>
              <a:t>А</a:t>
            </a:r>
            <a:r>
              <a:rPr lang="en-US" b="1" baseline="-25000" smtClean="0">
                <a:solidFill>
                  <a:schemeClr val="bg1"/>
                </a:solidFill>
              </a:rPr>
              <a:t>1</a:t>
            </a:r>
            <a:r>
              <a:rPr lang="ru-RU" b="1" smtClean="0">
                <a:solidFill>
                  <a:schemeClr val="bg1"/>
                </a:solidFill>
              </a:rPr>
              <a:t>В</a:t>
            </a:r>
            <a:r>
              <a:rPr lang="en-US" b="1" baseline="-25000" smtClean="0">
                <a:solidFill>
                  <a:schemeClr val="bg1"/>
                </a:solidFill>
              </a:rPr>
              <a:t>1</a:t>
            </a:r>
            <a:r>
              <a:rPr lang="ru-RU" b="1">
                <a:solidFill>
                  <a:schemeClr val="bg1"/>
                </a:solidFill>
              </a:rPr>
              <a:t>.</a:t>
            </a:r>
          </a:p>
        </p:txBody>
      </p:sp>
      <p:cxnSp>
        <p:nvCxnSpPr>
          <p:cNvPr id="105" name="Прямая соединительная линия 104"/>
          <p:cNvCxnSpPr>
            <a:cxnSpLocks noChangeAspect="1"/>
          </p:cNvCxnSpPr>
          <p:nvPr/>
        </p:nvCxnSpPr>
        <p:spPr>
          <a:xfrm>
            <a:off x="396425" y="3501012"/>
            <a:ext cx="506214" cy="98579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Прямая соединительная линия 105"/>
          <p:cNvCxnSpPr>
            <a:cxnSpLocks noChangeAspect="1"/>
          </p:cNvCxnSpPr>
          <p:nvPr/>
        </p:nvCxnSpPr>
        <p:spPr>
          <a:xfrm>
            <a:off x="396422" y="3501008"/>
            <a:ext cx="2477794" cy="0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Прямая соединительная линия 106"/>
          <p:cNvCxnSpPr>
            <a:cxnSpLocks noChangeAspect="1"/>
          </p:cNvCxnSpPr>
          <p:nvPr/>
        </p:nvCxnSpPr>
        <p:spPr>
          <a:xfrm flipV="1">
            <a:off x="900478" y="3501008"/>
            <a:ext cx="1971581" cy="98579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Прямая соединительная линия 107"/>
          <p:cNvCxnSpPr>
            <a:cxnSpLocks noChangeAspect="1"/>
          </p:cNvCxnSpPr>
          <p:nvPr/>
        </p:nvCxnSpPr>
        <p:spPr>
          <a:xfrm>
            <a:off x="396425" y="1088744"/>
            <a:ext cx="506214" cy="98579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Прямая соединительная линия 108"/>
          <p:cNvCxnSpPr>
            <a:cxnSpLocks noChangeAspect="1"/>
          </p:cNvCxnSpPr>
          <p:nvPr/>
        </p:nvCxnSpPr>
        <p:spPr>
          <a:xfrm>
            <a:off x="396422" y="1088740"/>
            <a:ext cx="2477794" cy="0"/>
          </a:xfrm>
          <a:prstGeom prst="line">
            <a:avLst/>
          </a:prstGeom>
          <a:ln w="254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Прямая соединительная линия 111"/>
          <p:cNvCxnSpPr/>
          <p:nvPr/>
        </p:nvCxnSpPr>
        <p:spPr>
          <a:xfrm>
            <a:off x="396422" y="1088740"/>
            <a:ext cx="0" cy="241226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Прямая соединительная линия 114"/>
          <p:cNvCxnSpPr/>
          <p:nvPr/>
        </p:nvCxnSpPr>
        <p:spPr>
          <a:xfrm>
            <a:off x="2880698" y="1088740"/>
            <a:ext cx="0" cy="241226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Прямая соединительная линия 115"/>
          <p:cNvCxnSpPr/>
          <p:nvPr/>
        </p:nvCxnSpPr>
        <p:spPr>
          <a:xfrm>
            <a:off x="900478" y="2060848"/>
            <a:ext cx="0" cy="241226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Прямая соединительная линия 117"/>
          <p:cNvCxnSpPr/>
          <p:nvPr/>
        </p:nvCxnSpPr>
        <p:spPr>
          <a:xfrm flipV="1">
            <a:off x="396422" y="2060848"/>
            <a:ext cx="504056" cy="144016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Прямая соединительная линия 120"/>
          <p:cNvCxnSpPr/>
          <p:nvPr/>
        </p:nvCxnSpPr>
        <p:spPr>
          <a:xfrm flipV="1">
            <a:off x="396422" y="1088740"/>
            <a:ext cx="2484276" cy="2412268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TextBox 147"/>
          <p:cNvSpPr txBox="1"/>
          <p:nvPr/>
        </p:nvSpPr>
        <p:spPr>
          <a:xfrm>
            <a:off x="0" y="3301405"/>
            <a:ext cx="324036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С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9" name="TextBox 148"/>
          <p:cNvSpPr txBox="1"/>
          <p:nvPr/>
        </p:nvSpPr>
        <p:spPr>
          <a:xfrm>
            <a:off x="0" y="745121"/>
            <a:ext cx="468052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С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684076" y="4381525"/>
            <a:ext cx="324036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А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2700300" y="3517429"/>
            <a:ext cx="324036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В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792088" y="1573213"/>
            <a:ext cx="396044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А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3" name="TextBox 152"/>
          <p:cNvSpPr txBox="1"/>
          <p:nvPr/>
        </p:nvSpPr>
        <p:spPr>
          <a:xfrm>
            <a:off x="2664296" y="745121"/>
            <a:ext cx="396044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В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5" name="Прямая соединительная линия 84"/>
          <p:cNvCxnSpPr/>
          <p:nvPr/>
        </p:nvCxnSpPr>
        <p:spPr>
          <a:xfrm>
            <a:off x="396044" y="1108337"/>
            <a:ext cx="1476164" cy="46805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Прямая соединительная линия 89"/>
          <p:cNvCxnSpPr>
            <a:endCxn id="122" idx="0"/>
          </p:cNvCxnSpPr>
          <p:nvPr/>
        </p:nvCxnSpPr>
        <p:spPr>
          <a:xfrm flipH="1">
            <a:off x="432048" y="1576389"/>
            <a:ext cx="1440160" cy="1891962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TextBox 100"/>
          <p:cNvSpPr txBox="1"/>
          <p:nvPr/>
        </p:nvSpPr>
        <p:spPr>
          <a:xfrm>
            <a:off x="1728192" y="1144341"/>
            <a:ext cx="324036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М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4" name="Полилиния 103"/>
          <p:cNvSpPr/>
          <p:nvPr/>
        </p:nvSpPr>
        <p:spPr>
          <a:xfrm>
            <a:off x="1415899" y="1495295"/>
            <a:ext cx="428017" cy="505838"/>
          </a:xfrm>
          <a:custGeom>
            <a:avLst/>
            <a:gdLst>
              <a:gd name="connsiteX0" fmla="*/ 428017 w 428017"/>
              <a:gd name="connsiteY0" fmla="*/ 87549 h 505838"/>
              <a:gd name="connsiteX1" fmla="*/ 97277 w 428017"/>
              <a:gd name="connsiteY1" fmla="*/ 0 h 505838"/>
              <a:gd name="connsiteX2" fmla="*/ 29183 w 428017"/>
              <a:gd name="connsiteY2" fmla="*/ 68093 h 505838"/>
              <a:gd name="connsiteX3" fmla="*/ 0 w 428017"/>
              <a:gd name="connsiteY3" fmla="*/ 155642 h 505838"/>
              <a:gd name="connsiteX4" fmla="*/ 0 w 428017"/>
              <a:gd name="connsiteY4" fmla="*/ 243191 h 505838"/>
              <a:gd name="connsiteX5" fmla="*/ 9728 w 428017"/>
              <a:gd name="connsiteY5" fmla="*/ 340468 h 505838"/>
              <a:gd name="connsiteX6" fmla="*/ 38911 w 428017"/>
              <a:gd name="connsiteY6" fmla="*/ 418289 h 505838"/>
              <a:gd name="connsiteX7" fmla="*/ 68094 w 428017"/>
              <a:gd name="connsiteY7" fmla="*/ 466927 h 505838"/>
              <a:gd name="connsiteX8" fmla="*/ 116732 w 428017"/>
              <a:gd name="connsiteY8" fmla="*/ 505838 h 505838"/>
              <a:gd name="connsiteX9" fmla="*/ 428017 w 428017"/>
              <a:gd name="connsiteY9" fmla="*/ 87549 h 505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28017" h="505838">
                <a:moveTo>
                  <a:pt x="428017" y="87549"/>
                </a:moveTo>
                <a:lnTo>
                  <a:pt x="97277" y="0"/>
                </a:lnTo>
                <a:lnTo>
                  <a:pt x="29183" y="68093"/>
                </a:lnTo>
                <a:lnTo>
                  <a:pt x="0" y="155642"/>
                </a:lnTo>
                <a:lnTo>
                  <a:pt x="0" y="243191"/>
                </a:lnTo>
                <a:lnTo>
                  <a:pt x="9728" y="340468"/>
                </a:lnTo>
                <a:lnTo>
                  <a:pt x="38911" y="418289"/>
                </a:lnTo>
                <a:lnTo>
                  <a:pt x="68094" y="466927"/>
                </a:lnTo>
                <a:lnTo>
                  <a:pt x="116732" y="505838"/>
                </a:lnTo>
                <a:lnTo>
                  <a:pt x="428017" y="87549"/>
                </a:lnTo>
                <a:close/>
              </a:path>
            </a:pathLst>
          </a:cu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0" name="Прямая соединительная линия 109"/>
          <p:cNvCxnSpPr>
            <a:cxnSpLocks noChangeAspect="1"/>
          </p:cNvCxnSpPr>
          <p:nvPr/>
        </p:nvCxnSpPr>
        <p:spPr>
          <a:xfrm flipV="1">
            <a:off x="900478" y="1088740"/>
            <a:ext cx="1971581" cy="98579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/>
          <p:cNvSpPr txBox="1"/>
          <p:nvPr/>
        </p:nvSpPr>
        <p:spPr>
          <a:xfrm>
            <a:off x="3131840" y="620688"/>
            <a:ext cx="6012160" cy="1477328"/>
          </a:xfrm>
          <a:prstGeom prst="rect">
            <a:avLst/>
          </a:prstGeom>
          <a:solidFill>
            <a:srgbClr val="CCFFFF"/>
          </a:solidFill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Так как все ребра призмы равны 1, то из правильного 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треугольника 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А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В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С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 </a:t>
            </a:r>
          </a:p>
          <a:p>
            <a:endParaRPr lang="ru-RU" sz="2400" smtClean="0">
              <a:latin typeface="Arial" pitchFamily="34" charset="0"/>
              <a:cs typeface="Arial" pitchFamily="34" charset="0"/>
            </a:endParaRPr>
          </a:p>
          <a:p>
            <a:r>
              <a:rPr lang="ru-RU" sz="2400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  <p:graphicFrame>
        <p:nvGraphicFramePr>
          <p:cNvPr id="86" name="Объект 85"/>
          <p:cNvGraphicFramePr>
            <a:graphicFrameLocks noChangeAspect="1"/>
          </p:cNvGraphicFramePr>
          <p:nvPr/>
        </p:nvGraphicFramePr>
        <p:xfrm>
          <a:off x="5076056" y="1376772"/>
          <a:ext cx="1368152" cy="793528"/>
        </p:xfrm>
        <a:graphic>
          <a:graphicData uri="http://schemas.openxmlformats.org/presentationml/2006/ole">
            <p:oleObj spid="_x0000_s56322" name="Формула" r:id="rId3" imgW="634680" imgH="368280" progId="Equation.3">
              <p:embed/>
            </p:oleObj>
          </a:graphicData>
        </a:graphic>
      </p:graphicFrame>
      <p:sp>
        <p:nvSpPr>
          <p:cNvPr id="98" name="TextBox 97"/>
          <p:cNvSpPr txBox="1"/>
          <p:nvPr/>
        </p:nvSpPr>
        <p:spPr>
          <a:xfrm>
            <a:off x="3131840" y="2096852"/>
            <a:ext cx="6012160" cy="1846659"/>
          </a:xfrm>
          <a:prstGeom prst="rect">
            <a:avLst/>
          </a:prstGeom>
          <a:solidFill>
            <a:srgbClr val="FFC000">
              <a:alpha val="59000"/>
            </a:srgbClr>
          </a:solidFill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Из треугольника СС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М</a:t>
            </a:r>
          </a:p>
          <a:p>
            <a:endParaRPr lang="ru-RU" sz="2400" smtClean="0">
              <a:latin typeface="Arial" pitchFamily="34" charset="0"/>
              <a:cs typeface="Arial" pitchFamily="34" charset="0"/>
            </a:endParaRPr>
          </a:p>
          <a:p>
            <a:endParaRPr lang="ru-RU" sz="2400" smtClean="0">
              <a:latin typeface="Arial" pitchFamily="34" charset="0"/>
              <a:cs typeface="Arial" pitchFamily="34" charset="0"/>
            </a:endParaRPr>
          </a:p>
          <a:p>
            <a:endParaRPr lang="ru-RU" sz="2400" smtClean="0">
              <a:latin typeface="Arial" pitchFamily="34" charset="0"/>
              <a:cs typeface="Arial" pitchFamily="34" charset="0"/>
            </a:endParaRPr>
          </a:p>
          <a:p>
            <a:r>
              <a:rPr lang="ru-RU" sz="2400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  <p:graphicFrame>
        <p:nvGraphicFramePr>
          <p:cNvPr id="100" name="Объект 99"/>
          <p:cNvGraphicFramePr>
            <a:graphicFrameLocks noChangeAspect="1"/>
          </p:cNvGraphicFramePr>
          <p:nvPr/>
        </p:nvGraphicFramePr>
        <p:xfrm>
          <a:off x="3313113" y="2563813"/>
          <a:ext cx="4460875" cy="1230312"/>
        </p:xfrm>
        <a:graphic>
          <a:graphicData uri="http://schemas.openxmlformats.org/presentationml/2006/ole">
            <p:oleObj spid="_x0000_s56325" name="Формула" r:id="rId4" imgW="2070000" imgH="571320" progId="Equation.3">
              <p:embed/>
            </p:oleObj>
          </a:graphicData>
        </a:graphic>
      </p:graphicFrame>
      <p:sp>
        <p:nvSpPr>
          <p:cNvPr id="114" name="TextBox 113"/>
          <p:cNvSpPr txBox="1"/>
          <p:nvPr/>
        </p:nvSpPr>
        <p:spPr>
          <a:xfrm>
            <a:off x="6444208" y="5085184"/>
            <a:ext cx="1764196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Ответ.</a:t>
            </a:r>
          </a:p>
        </p:txBody>
      </p:sp>
      <p:graphicFrame>
        <p:nvGraphicFramePr>
          <p:cNvPr id="117" name="Объект 116"/>
          <p:cNvGraphicFramePr>
            <a:graphicFrameLocks noChangeAspect="1"/>
          </p:cNvGraphicFramePr>
          <p:nvPr/>
        </p:nvGraphicFramePr>
        <p:xfrm>
          <a:off x="7524328" y="4833156"/>
          <a:ext cx="657225" cy="792162"/>
        </p:xfrm>
        <a:graphic>
          <a:graphicData uri="http://schemas.openxmlformats.org/presentationml/2006/ole">
            <p:oleObj spid="_x0000_s56326" name="Формула" r:id="rId5" imgW="304560" imgH="3682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0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36000" tIns="0" rIns="0" bIns="0" rtlCol="0">
        <a:spAutoFit/>
      </a:bodyPr>
      <a:lstStyle>
        <a:defPPr>
          <a:defRPr sz="2400" smtClean="0"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910</TotalTime>
  <Words>292</Words>
  <Application>Microsoft Office PowerPoint</Application>
  <PresentationFormat>Экран (4:3)</PresentationFormat>
  <Paragraphs>88</Paragraphs>
  <Slides>5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7" baseType="lpstr">
      <vt:lpstr>Тема Office</vt:lpstr>
      <vt:lpstr>Microsoft Equation 3.0</vt:lpstr>
      <vt:lpstr>Слайд 1</vt:lpstr>
      <vt:lpstr>Слайд 2</vt:lpstr>
      <vt:lpstr>Слайд 3</vt:lpstr>
      <vt:lpstr>Слайд 4</vt:lpstr>
      <vt:lpstr>Слайд 5</vt:lpstr>
    </vt:vector>
  </TitlesOfParts>
  <Company>HomeLtd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97</cp:revision>
  <dcterms:created xsi:type="dcterms:W3CDTF">2012-12-15T16:54:26Z</dcterms:created>
  <dcterms:modified xsi:type="dcterms:W3CDTF">2013-01-21T19:46:17Z</dcterms:modified>
</cp:coreProperties>
</file>