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6" r:id="rId4"/>
    <p:sldId id="287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99"/>
    <a:srgbClr val="00FFFF"/>
    <a:srgbClr val="CCFFFF"/>
    <a:srgbClr val="66FFFF"/>
    <a:srgbClr val="006600"/>
    <a:srgbClr val="00FF00"/>
    <a:srgbClr val="FF00FF"/>
    <a:srgbClr val="00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65" autoAdjust="0"/>
    <p:restoredTop sz="92812" autoAdjust="0"/>
  </p:normalViewPr>
  <p:slideViewPr>
    <p:cSldViewPr>
      <p:cViewPr>
        <p:scale>
          <a:sx n="95" d="100"/>
          <a:sy n="95" d="100"/>
        </p:scale>
        <p:origin x="-30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плоскостями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4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2013г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олилиния 88"/>
          <p:cNvSpPr/>
          <p:nvPr/>
        </p:nvSpPr>
        <p:spPr>
          <a:xfrm>
            <a:off x="126511" y="1304764"/>
            <a:ext cx="1877662" cy="2833942"/>
          </a:xfrm>
          <a:custGeom>
            <a:avLst/>
            <a:gdLst>
              <a:gd name="connsiteX0" fmla="*/ 1877662 w 1877662"/>
              <a:gd name="connsiteY0" fmla="*/ 0 h 2833942"/>
              <a:gd name="connsiteX1" fmla="*/ 0 w 1877662"/>
              <a:gd name="connsiteY1" fmla="*/ 2833942 h 2833942"/>
              <a:gd name="connsiteX2" fmla="*/ 1263408 w 1877662"/>
              <a:gd name="connsiteY2" fmla="*/ 2170828 h 2833942"/>
              <a:gd name="connsiteX3" fmla="*/ 1877662 w 1877662"/>
              <a:gd name="connsiteY3" fmla="*/ 0 h 283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662" h="2833942">
                <a:moveTo>
                  <a:pt x="1877662" y="0"/>
                </a:moveTo>
                <a:lnTo>
                  <a:pt x="0" y="2833942"/>
                </a:lnTo>
                <a:lnTo>
                  <a:pt x="1263408" y="2170828"/>
                </a:lnTo>
                <a:lnTo>
                  <a:pt x="187766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4. В правильной четырехугольной  пирамиде </a:t>
            </a:r>
            <a:r>
              <a:rPr lang="en-US" b="1" smtClean="0">
                <a:solidFill>
                  <a:schemeClr val="bg1"/>
                </a:solidFill>
              </a:rPr>
              <a:t>SABCD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SAD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0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65" name="TextBox 64"/>
          <p:cNvSpPr txBox="1"/>
          <p:nvPr/>
        </p:nvSpPr>
        <p:spPr>
          <a:xfrm>
            <a:off x="1044116" y="298136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66" name="TextBox 6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69" name="TextBox 68"/>
          <p:cNvSpPr txBox="1"/>
          <p:nvPr/>
        </p:nvSpPr>
        <p:spPr>
          <a:xfrm>
            <a:off x="2448272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3200" smtClean="0"/>
              <a:t>В</a:t>
            </a:r>
            <a:endParaRPr lang="ru-RU" sz="3200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72008" y="4169496"/>
            <a:ext cx="27003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2008" y="3485420"/>
            <a:ext cx="1332148" cy="68407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04156" y="3485420"/>
            <a:ext cx="27003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2772308" y="3485420"/>
            <a:ext cx="1332148" cy="684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1404156" y="1109156"/>
            <a:ext cx="684076" cy="2376264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2008" y="1145160"/>
            <a:ext cx="2016224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2088232" y="1145160"/>
            <a:ext cx="684076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088232" y="1145160"/>
            <a:ext cx="2016224" cy="23402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907704" y="656692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sp>
        <p:nvSpPr>
          <p:cNvPr id="92" name="Полилиния 91"/>
          <p:cNvSpPr/>
          <p:nvPr/>
        </p:nvSpPr>
        <p:spPr>
          <a:xfrm>
            <a:off x="2122835" y="1214022"/>
            <a:ext cx="1940483" cy="2931664"/>
          </a:xfrm>
          <a:custGeom>
            <a:avLst/>
            <a:gdLst>
              <a:gd name="connsiteX0" fmla="*/ 0 w 1940483"/>
              <a:gd name="connsiteY0" fmla="*/ 0 h 2931664"/>
              <a:gd name="connsiteX1" fmla="*/ 1940483 w 1940483"/>
              <a:gd name="connsiteY1" fmla="*/ 2268550 h 2931664"/>
              <a:gd name="connsiteX2" fmla="*/ 670095 w 1940483"/>
              <a:gd name="connsiteY2" fmla="*/ 2931664 h 2931664"/>
              <a:gd name="connsiteX3" fmla="*/ 0 w 1940483"/>
              <a:gd name="connsiteY3" fmla="*/ 0 h 29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0483" h="2931664">
                <a:moveTo>
                  <a:pt x="0" y="0"/>
                </a:moveTo>
                <a:lnTo>
                  <a:pt x="1940483" y="2268550"/>
                </a:lnTo>
                <a:lnTo>
                  <a:pt x="670095" y="2931664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4175956" y="656692"/>
            <a:ext cx="496804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smtClean="0">
                <a:latin typeface="Arial" pitchFamily="34" charset="0"/>
                <a:cs typeface="Arial" pitchFamily="34" charset="0"/>
              </a:rPr>
              <a:t>Построим линию пересечения плоскостей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SBC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175956" y="1448780"/>
            <a:ext cx="4968044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en-US" sz="2400" smtClean="0">
                <a:latin typeface="Arial" pitchFamily="34" charset="0"/>
                <a:cs typeface="Arial" pitchFamily="34" charset="0"/>
              </a:rPr>
              <a:t>S –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общая точка этих плоскостей, поэтому  они пересекутся по неоторой прямой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проходящей через точку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139952" y="2924944"/>
            <a:ext cx="5004048" cy="1846659"/>
          </a:xfrm>
          <a:prstGeom prst="rect">
            <a:avLst/>
          </a:prstGeom>
          <a:solidFill>
            <a:srgbClr val="99FF99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По признаку параллельности прямой и плоскости прямая ВС параллельна плоскости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 (BC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не лежит в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параллельна прямой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этой плоскости)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0" y="4797152"/>
            <a:ext cx="9144000" cy="1107996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Значит, любая плоскость, проходящая через прямую ВС и пересекающая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будет пересекать пл.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 прямой, параллельной ВС. Следовательно,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║ВС.</a:t>
            </a: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flipV="1">
            <a:off x="1007604" y="764704"/>
            <a:ext cx="1800200" cy="9361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971600" y="116074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7" grpId="0" animBg="1"/>
      <p:bldP spid="99" grpId="0" animBg="1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олилиния 88"/>
          <p:cNvSpPr/>
          <p:nvPr/>
        </p:nvSpPr>
        <p:spPr>
          <a:xfrm>
            <a:off x="126511" y="1304764"/>
            <a:ext cx="1877662" cy="2833942"/>
          </a:xfrm>
          <a:custGeom>
            <a:avLst/>
            <a:gdLst>
              <a:gd name="connsiteX0" fmla="*/ 1877662 w 1877662"/>
              <a:gd name="connsiteY0" fmla="*/ 0 h 2833942"/>
              <a:gd name="connsiteX1" fmla="*/ 0 w 1877662"/>
              <a:gd name="connsiteY1" fmla="*/ 2833942 h 2833942"/>
              <a:gd name="connsiteX2" fmla="*/ 1263408 w 1877662"/>
              <a:gd name="connsiteY2" fmla="*/ 2170828 h 2833942"/>
              <a:gd name="connsiteX3" fmla="*/ 1877662 w 1877662"/>
              <a:gd name="connsiteY3" fmla="*/ 0 h 283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662" h="2833942">
                <a:moveTo>
                  <a:pt x="1877662" y="0"/>
                </a:moveTo>
                <a:lnTo>
                  <a:pt x="0" y="2833942"/>
                </a:lnTo>
                <a:lnTo>
                  <a:pt x="1263408" y="2170828"/>
                </a:lnTo>
                <a:lnTo>
                  <a:pt x="187766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0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65" name="TextBox 64"/>
          <p:cNvSpPr txBox="1"/>
          <p:nvPr/>
        </p:nvSpPr>
        <p:spPr>
          <a:xfrm>
            <a:off x="1151620" y="314096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66" name="TextBox 6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69" name="TextBox 68"/>
          <p:cNvSpPr txBox="1"/>
          <p:nvPr/>
        </p:nvSpPr>
        <p:spPr>
          <a:xfrm>
            <a:off x="2448272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3200" smtClean="0"/>
              <a:t>В</a:t>
            </a:r>
            <a:endParaRPr lang="ru-RU" sz="3200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72008" y="4169496"/>
            <a:ext cx="27003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2008" y="3485420"/>
            <a:ext cx="1332148" cy="68407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04156" y="3485420"/>
            <a:ext cx="27003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2772308" y="3485420"/>
            <a:ext cx="1332148" cy="684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1404156" y="1109156"/>
            <a:ext cx="684076" cy="2376264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2008" y="1145160"/>
            <a:ext cx="2016224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088232" y="1145160"/>
            <a:ext cx="2016224" cy="23402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907704" y="656692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sp>
        <p:nvSpPr>
          <p:cNvPr id="92" name="Полилиния 91"/>
          <p:cNvSpPr/>
          <p:nvPr/>
        </p:nvSpPr>
        <p:spPr>
          <a:xfrm>
            <a:off x="2122835" y="1214022"/>
            <a:ext cx="1940483" cy="2931664"/>
          </a:xfrm>
          <a:custGeom>
            <a:avLst/>
            <a:gdLst>
              <a:gd name="connsiteX0" fmla="*/ 0 w 1940483"/>
              <a:gd name="connsiteY0" fmla="*/ 0 h 2931664"/>
              <a:gd name="connsiteX1" fmla="*/ 1940483 w 1940483"/>
              <a:gd name="connsiteY1" fmla="*/ 2268550 h 2931664"/>
              <a:gd name="connsiteX2" fmla="*/ 670095 w 1940483"/>
              <a:gd name="connsiteY2" fmla="*/ 2931664 h 2931664"/>
              <a:gd name="connsiteX3" fmla="*/ 0 w 1940483"/>
              <a:gd name="connsiteY3" fmla="*/ 0 h 29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0483" h="2931664">
                <a:moveTo>
                  <a:pt x="0" y="0"/>
                </a:moveTo>
                <a:lnTo>
                  <a:pt x="1940483" y="2268550"/>
                </a:lnTo>
                <a:lnTo>
                  <a:pt x="670095" y="2931664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4175956" y="656692"/>
            <a:ext cx="496804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pPr marL="457200" indent="-457200"/>
            <a:r>
              <a:rPr lang="en-US" sz="240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Построим линейный угол между плоскостями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SAD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SBC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175956" y="1448780"/>
            <a:ext cx="4968044" cy="30469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200" smtClean="0">
                <a:latin typeface="Arial" pitchFamily="34" charset="0"/>
                <a:cs typeface="Arial" pitchFamily="34" charset="0"/>
              </a:rPr>
              <a:t>Пусть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– середины ребер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AD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и ВС. Тогда М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BC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SN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BC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Получили, что прямая ВС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перпендикулярна двум пересекающимся прямым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SN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плоскости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2200" smtClean="0">
                <a:latin typeface="Arial" pitchFamily="34" charset="0"/>
                <a:cs typeface="Arial" pitchFamily="34" charset="0"/>
              </a:rPr>
              <a:t>Значит, ВС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по признаку перпендикулярности  прямой и плоскости.</a:t>
            </a:r>
            <a:endParaRPr lang="en-US" sz="22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0" y="4689140"/>
            <a:ext cx="9144000" cy="1692771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200" smtClean="0">
                <a:latin typeface="Arial" pitchFamily="34" charset="0"/>
                <a:cs typeface="Arial" pitchFamily="34" charset="0"/>
              </a:rPr>
              <a:t>Но если одна из двух параллельных прямых перпендикулярна плоскости, то и другая прямая перпендикулярна этой плоскости. Следовательно, прямая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перпендикулярна пл.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 и любой прямой этой плоскости, в частности,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SM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baseline="-25000" smtClean="0">
                <a:latin typeface="Arial" pitchFamily="34" charset="0"/>
                <a:cs typeface="Arial" pitchFamily="34" charset="0"/>
              </a:rPr>
              <a:t>┴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SN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Поэтому угол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MSN –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линейный угол между пл.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SAD 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SBC</a:t>
            </a:r>
            <a:r>
              <a:rPr lang="ru-RU" sz="220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flipV="1">
            <a:off x="1007604" y="764704"/>
            <a:ext cx="1800200" cy="9361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971600" y="116074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827584" y="3789040"/>
            <a:ext cx="2700300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347864" y="375303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N</a:t>
            </a:r>
            <a:endParaRPr lang="ru-RU" sz="3200"/>
          </a:p>
        </p:txBody>
      </p:sp>
      <p:sp>
        <p:nvSpPr>
          <p:cNvPr id="27" name="TextBox 26"/>
          <p:cNvSpPr txBox="1"/>
          <p:nvPr/>
        </p:nvSpPr>
        <p:spPr>
          <a:xfrm>
            <a:off x="431540" y="339299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cxnSp>
        <p:nvCxnSpPr>
          <p:cNvPr id="29" name="Прямая соединительная линия 28"/>
          <p:cNvCxnSpPr>
            <a:stCxn id="85" idx="2"/>
            <a:endCxn id="26" idx="0"/>
          </p:cNvCxnSpPr>
          <p:nvPr/>
        </p:nvCxnSpPr>
        <p:spPr>
          <a:xfrm>
            <a:off x="2087724" y="1149135"/>
            <a:ext cx="1440160" cy="26039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85" idx="2"/>
          </p:cNvCxnSpPr>
          <p:nvPr/>
        </p:nvCxnSpPr>
        <p:spPr>
          <a:xfrm flipH="1">
            <a:off x="827585" y="1149135"/>
            <a:ext cx="1260139" cy="2639905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олилиния 33"/>
          <p:cNvSpPr/>
          <p:nvPr/>
        </p:nvSpPr>
        <p:spPr>
          <a:xfrm>
            <a:off x="3073831" y="3786753"/>
            <a:ext cx="242806" cy="92989"/>
          </a:xfrm>
          <a:custGeom>
            <a:avLst/>
            <a:gdLst>
              <a:gd name="connsiteX0" fmla="*/ 144650 w 242806"/>
              <a:gd name="connsiteY0" fmla="*/ 0 h 92989"/>
              <a:gd name="connsiteX1" fmla="*/ 0 w 242806"/>
              <a:gd name="connsiteY1" fmla="*/ 82657 h 92989"/>
              <a:gd name="connsiteX2" fmla="*/ 242806 w 242806"/>
              <a:gd name="connsiteY2" fmla="*/ 92989 h 92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06" h="92989">
                <a:moveTo>
                  <a:pt x="144650" y="0"/>
                </a:moveTo>
                <a:lnTo>
                  <a:pt x="0" y="82657"/>
                </a:lnTo>
                <a:lnTo>
                  <a:pt x="242806" y="92989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3466454" y="3533614"/>
            <a:ext cx="227309" cy="149817"/>
          </a:xfrm>
          <a:custGeom>
            <a:avLst/>
            <a:gdLst>
              <a:gd name="connsiteX0" fmla="*/ 0 w 227309"/>
              <a:gd name="connsiteY0" fmla="*/ 77491 h 149817"/>
              <a:gd name="connsiteX1" fmla="*/ 149817 w 227309"/>
              <a:gd name="connsiteY1" fmla="*/ 0 h 149817"/>
              <a:gd name="connsiteX2" fmla="*/ 227309 w 227309"/>
              <a:gd name="connsiteY2" fmla="*/ 149817 h 149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309" h="149817">
                <a:moveTo>
                  <a:pt x="0" y="77491"/>
                </a:moveTo>
                <a:lnTo>
                  <a:pt x="149817" y="0"/>
                </a:lnTo>
                <a:lnTo>
                  <a:pt x="227309" y="14981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1854802" y="1196752"/>
            <a:ext cx="502703" cy="562710"/>
          </a:xfrm>
          <a:custGeom>
            <a:avLst/>
            <a:gdLst>
              <a:gd name="connsiteX0" fmla="*/ 221016 w 502703"/>
              <a:gd name="connsiteY0" fmla="*/ 0 h 546040"/>
              <a:gd name="connsiteX1" fmla="*/ 0 w 502703"/>
              <a:gd name="connsiteY1" fmla="*/ 459367 h 546040"/>
              <a:gd name="connsiteX2" fmla="*/ 39003 w 502703"/>
              <a:gd name="connsiteY2" fmla="*/ 494036 h 546040"/>
              <a:gd name="connsiteX3" fmla="*/ 104007 w 502703"/>
              <a:gd name="connsiteY3" fmla="*/ 528705 h 546040"/>
              <a:gd name="connsiteX4" fmla="*/ 147344 w 502703"/>
              <a:gd name="connsiteY4" fmla="*/ 537372 h 546040"/>
              <a:gd name="connsiteX5" fmla="*/ 216682 w 502703"/>
              <a:gd name="connsiteY5" fmla="*/ 546040 h 546040"/>
              <a:gd name="connsiteX6" fmla="*/ 286021 w 502703"/>
              <a:gd name="connsiteY6" fmla="*/ 546040 h 546040"/>
              <a:gd name="connsiteX7" fmla="*/ 377027 w 502703"/>
              <a:gd name="connsiteY7" fmla="*/ 533039 h 546040"/>
              <a:gd name="connsiteX8" fmla="*/ 437698 w 502703"/>
              <a:gd name="connsiteY8" fmla="*/ 502703 h 546040"/>
              <a:gd name="connsiteX9" fmla="*/ 472368 w 502703"/>
              <a:gd name="connsiteY9" fmla="*/ 481035 h 546040"/>
              <a:gd name="connsiteX10" fmla="*/ 502703 w 502703"/>
              <a:gd name="connsiteY10" fmla="*/ 455033 h 546040"/>
              <a:gd name="connsiteX11" fmla="*/ 221016 w 502703"/>
              <a:gd name="connsiteY11" fmla="*/ 0 h 546040"/>
              <a:gd name="connsiteX0" fmla="*/ 268926 w 502703"/>
              <a:gd name="connsiteY0" fmla="*/ 0 h 526706"/>
              <a:gd name="connsiteX1" fmla="*/ 0 w 502703"/>
              <a:gd name="connsiteY1" fmla="*/ 440033 h 526706"/>
              <a:gd name="connsiteX2" fmla="*/ 39003 w 502703"/>
              <a:gd name="connsiteY2" fmla="*/ 474702 h 526706"/>
              <a:gd name="connsiteX3" fmla="*/ 104007 w 502703"/>
              <a:gd name="connsiteY3" fmla="*/ 509371 h 526706"/>
              <a:gd name="connsiteX4" fmla="*/ 147344 w 502703"/>
              <a:gd name="connsiteY4" fmla="*/ 518038 h 526706"/>
              <a:gd name="connsiteX5" fmla="*/ 216682 w 502703"/>
              <a:gd name="connsiteY5" fmla="*/ 526706 h 526706"/>
              <a:gd name="connsiteX6" fmla="*/ 286021 w 502703"/>
              <a:gd name="connsiteY6" fmla="*/ 526706 h 526706"/>
              <a:gd name="connsiteX7" fmla="*/ 377027 w 502703"/>
              <a:gd name="connsiteY7" fmla="*/ 513705 h 526706"/>
              <a:gd name="connsiteX8" fmla="*/ 437698 w 502703"/>
              <a:gd name="connsiteY8" fmla="*/ 483369 h 526706"/>
              <a:gd name="connsiteX9" fmla="*/ 472368 w 502703"/>
              <a:gd name="connsiteY9" fmla="*/ 461701 h 526706"/>
              <a:gd name="connsiteX10" fmla="*/ 502703 w 502703"/>
              <a:gd name="connsiteY10" fmla="*/ 435699 h 526706"/>
              <a:gd name="connsiteX11" fmla="*/ 268926 w 502703"/>
              <a:gd name="connsiteY11" fmla="*/ 0 h 526706"/>
              <a:gd name="connsiteX0" fmla="*/ 232922 w 502703"/>
              <a:gd name="connsiteY0" fmla="*/ 0 h 562710"/>
              <a:gd name="connsiteX1" fmla="*/ 0 w 502703"/>
              <a:gd name="connsiteY1" fmla="*/ 476037 h 562710"/>
              <a:gd name="connsiteX2" fmla="*/ 39003 w 502703"/>
              <a:gd name="connsiteY2" fmla="*/ 510706 h 562710"/>
              <a:gd name="connsiteX3" fmla="*/ 104007 w 502703"/>
              <a:gd name="connsiteY3" fmla="*/ 545375 h 562710"/>
              <a:gd name="connsiteX4" fmla="*/ 147344 w 502703"/>
              <a:gd name="connsiteY4" fmla="*/ 554042 h 562710"/>
              <a:gd name="connsiteX5" fmla="*/ 216682 w 502703"/>
              <a:gd name="connsiteY5" fmla="*/ 562710 h 562710"/>
              <a:gd name="connsiteX6" fmla="*/ 286021 w 502703"/>
              <a:gd name="connsiteY6" fmla="*/ 562710 h 562710"/>
              <a:gd name="connsiteX7" fmla="*/ 377027 w 502703"/>
              <a:gd name="connsiteY7" fmla="*/ 549709 h 562710"/>
              <a:gd name="connsiteX8" fmla="*/ 437698 w 502703"/>
              <a:gd name="connsiteY8" fmla="*/ 519373 h 562710"/>
              <a:gd name="connsiteX9" fmla="*/ 472368 w 502703"/>
              <a:gd name="connsiteY9" fmla="*/ 497705 h 562710"/>
              <a:gd name="connsiteX10" fmla="*/ 502703 w 502703"/>
              <a:gd name="connsiteY10" fmla="*/ 471703 h 562710"/>
              <a:gd name="connsiteX11" fmla="*/ 232922 w 502703"/>
              <a:gd name="connsiteY11" fmla="*/ 0 h 5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703" h="562710">
                <a:moveTo>
                  <a:pt x="232922" y="0"/>
                </a:moveTo>
                <a:lnTo>
                  <a:pt x="0" y="476037"/>
                </a:lnTo>
                <a:lnTo>
                  <a:pt x="39003" y="510706"/>
                </a:lnTo>
                <a:lnTo>
                  <a:pt x="104007" y="545375"/>
                </a:lnTo>
                <a:lnTo>
                  <a:pt x="147344" y="554042"/>
                </a:lnTo>
                <a:lnTo>
                  <a:pt x="216682" y="562710"/>
                </a:lnTo>
                <a:lnTo>
                  <a:pt x="286021" y="562710"/>
                </a:lnTo>
                <a:lnTo>
                  <a:pt x="377027" y="549709"/>
                </a:lnTo>
                <a:lnTo>
                  <a:pt x="437698" y="519373"/>
                </a:lnTo>
                <a:lnTo>
                  <a:pt x="472368" y="497705"/>
                </a:lnTo>
                <a:lnTo>
                  <a:pt x="502703" y="471703"/>
                </a:lnTo>
                <a:lnTo>
                  <a:pt x="232922" y="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2088232" y="1145160"/>
            <a:ext cx="684076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4. В правильной четырехугольной  пирамиде </a:t>
            </a:r>
            <a:r>
              <a:rPr lang="en-US" b="1" smtClean="0">
                <a:solidFill>
                  <a:schemeClr val="bg1"/>
                </a:solidFill>
              </a:rPr>
              <a:t>SABCD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SAD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9" grpId="0" animBg="1"/>
      <p:bldP spid="26" grpId="0"/>
      <p:bldP spid="27" grpId="0"/>
      <p:bldP spid="34" grpId="0" animBg="1"/>
      <p:bldP spid="35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4211960" y="3717032"/>
            <a:ext cx="4932040" cy="26642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олилиния 88"/>
          <p:cNvSpPr/>
          <p:nvPr/>
        </p:nvSpPr>
        <p:spPr>
          <a:xfrm>
            <a:off x="126511" y="1304764"/>
            <a:ext cx="1877662" cy="2833942"/>
          </a:xfrm>
          <a:custGeom>
            <a:avLst/>
            <a:gdLst>
              <a:gd name="connsiteX0" fmla="*/ 1877662 w 1877662"/>
              <a:gd name="connsiteY0" fmla="*/ 0 h 2833942"/>
              <a:gd name="connsiteX1" fmla="*/ 0 w 1877662"/>
              <a:gd name="connsiteY1" fmla="*/ 2833942 h 2833942"/>
              <a:gd name="connsiteX2" fmla="*/ 1263408 w 1877662"/>
              <a:gd name="connsiteY2" fmla="*/ 2170828 h 2833942"/>
              <a:gd name="connsiteX3" fmla="*/ 1877662 w 1877662"/>
              <a:gd name="connsiteY3" fmla="*/ 0 h 283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662" h="2833942">
                <a:moveTo>
                  <a:pt x="1877662" y="0"/>
                </a:moveTo>
                <a:lnTo>
                  <a:pt x="0" y="2833942"/>
                </a:lnTo>
                <a:lnTo>
                  <a:pt x="1263408" y="2170828"/>
                </a:lnTo>
                <a:lnTo>
                  <a:pt x="187766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4. В правильной четырехугольной пирамиде </a:t>
            </a:r>
            <a:r>
              <a:rPr lang="en-US" b="1" smtClean="0">
                <a:solidFill>
                  <a:schemeClr val="bg1"/>
                </a:solidFill>
              </a:rPr>
              <a:t>SABCD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SAD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SBC</a:t>
            </a:r>
            <a:r>
              <a:rPr lang="ru-RU" b="1" smtClean="0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0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A</a:t>
            </a:r>
            <a:endParaRPr lang="ru-RU" sz="3200"/>
          </a:p>
        </p:txBody>
      </p:sp>
      <p:sp>
        <p:nvSpPr>
          <p:cNvPr id="65" name="TextBox 64"/>
          <p:cNvSpPr txBox="1"/>
          <p:nvPr/>
        </p:nvSpPr>
        <p:spPr>
          <a:xfrm>
            <a:off x="1151620" y="314096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D</a:t>
            </a:r>
            <a:endParaRPr lang="ru-RU" sz="3200"/>
          </a:p>
        </p:txBody>
      </p:sp>
      <p:sp>
        <p:nvSpPr>
          <p:cNvPr id="66" name="TextBox 65"/>
          <p:cNvSpPr txBox="1"/>
          <p:nvPr/>
        </p:nvSpPr>
        <p:spPr>
          <a:xfrm>
            <a:off x="3815916" y="351827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C</a:t>
            </a:r>
            <a:endParaRPr lang="ru-RU" sz="3200"/>
          </a:p>
        </p:txBody>
      </p:sp>
      <p:sp>
        <p:nvSpPr>
          <p:cNvPr id="69" name="TextBox 68"/>
          <p:cNvSpPr txBox="1"/>
          <p:nvPr/>
        </p:nvSpPr>
        <p:spPr>
          <a:xfrm>
            <a:off x="2448272" y="4241504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3200" smtClean="0"/>
              <a:t>В</a:t>
            </a:r>
            <a:endParaRPr lang="ru-RU" sz="3200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72008" y="4169496"/>
            <a:ext cx="27003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2008" y="3485420"/>
            <a:ext cx="1332148" cy="68407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04156" y="3485420"/>
            <a:ext cx="27003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2772308" y="3485420"/>
            <a:ext cx="1332148" cy="684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1404156" y="1109156"/>
            <a:ext cx="684076" cy="2376264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2008" y="1145160"/>
            <a:ext cx="2016224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088232" y="1145160"/>
            <a:ext cx="2016224" cy="23402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907704" y="656692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S</a:t>
            </a:r>
            <a:endParaRPr lang="ru-RU" sz="3200"/>
          </a:p>
        </p:txBody>
      </p:sp>
      <p:sp>
        <p:nvSpPr>
          <p:cNvPr id="92" name="Полилиния 91"/>
          <p:cNvSpPr/>
          <p:nvPr/>
        </p:nvSpPr>
        <p:spPr>
          <a:xfrm>
            <a:off x="2122835" y="1214022"/>
            <a:ext cx="1940483" cy="2931664"/>
          </a:xfrm>
          <a:custGeom>
            <a:avLst/>
            <a:gdLst>
              <a:gd name="connsiteX0" fmla="*/ 0 w 1940483"/>
              <a:gd name="connsiteY0" fmla="*/ 0 h 2931664"/>
              <a:gd name="connsiteX1" fmla="*/ 1940483 w 1940483"/>
              <a:gd name="connsiteY1" fmla="*/ 2268550 h 2931664"/>
              <a:gd name="connsiteX2" fmla="*/ 670095 w 1940483"/>
              <a:gd name="connsiteY2" fmla="*/ 2931664 h 2931664"/>
              <a:gd name="connsiteX3" fmla="*/ 0 w 1940483"/>
              <a:gd name="connsiteY3" fmla="*/ 0 h 29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0483" h="2931664">
                <a:moveTo>
                  <a:pt x="0" y="0"/>
                </a:moveTo>
                <a:lnTo>
                  <a:pt x="1940483" y="2268550"/>
                </a:lnTo>
                <a:lnTo>
                  <a:pt x="670095" y="2931664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flipV="1">
            <a:off x="1007604" y="764704"/>
            <a:ext cx="1800200" cy="9361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971600" y="1160748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827584" y="3789040"/>
            <a:ext cx="2700300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347864" y="375303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N</a:t>
            </a:r>
            <a:endParaRPr lang="ru-RU" sz="3200"/>
          </a:p>
        </p:txBody>
      </p:sp>
      <p:sp>
        <p:nvSpPr>
          <p:cNvPr id="27" name="TextBox 26"/>
          <p:cNvSpPr txBox="1"/>
          <p:nvPr/>
        </p:nvSpPr>
        <p:spPr>
          <a:xfrm>
            <a:off x="431540" y="3392996"/>
            <a:ext cx="360040" cy="49244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3200" smtClean="0"/>
              <a:t>M</a:t>
            </a:r>
            <a:endParaRPr lang="ru-RU" sz="3200"/>
          </a:p>
        </p:txBody>
      </p:sp>
      <p:cxnSp>
        <p:nvCxnSpPr>
          <p:cNvPr id="29" name="Прямая соединительная линия 28"/>
          <p:cNvCxnSpPr>
            <a:stCxn id="85" idx="2"/>
            <a:endCxn id="26" idx="0"/>
          </p:cNvCxnSpPr>
          <p:nvPr/>
        </p:nvCxnSpPr>
        <p:spPr>
          <a:xfrm>
            <a:off x="2087724" y="1149135"/>
            <a:ext cx="1440160" cy="26039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85" idx="2"/>
          </p:cNvCxnSpPr>
          <p:nvPr/>
        </p:nvCxnSpPr>
        <p:spPr>
          <a:xfrm flipH="1">
            <a:off x="827585" y="1149135"/>
            <a:ext cx="1260139" cy="2639905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олилиния 33"/>
          <p:cNvSpPr/>
          <p:nvPr/>
        </p:nvSpPr>
        <p:spPr>
          <a:xfrm>
            <a:off x="3073831" y="3786753"/>
            <a:ext cx="242806" cy="92989"/>
          </a:xfrm>
          <a:custGeom>
            <a:avLst/>
            <a:gdLst>
              <a:gd name="connsiteX0" fmla="*/ 144650 w 242806"/>
              <a:gd name="connsiteY0" fmla="*/ 0 h 92989"/>
              <a:gd name="connsiteX1" fmla="*/ 0 w 242806"/>
              <a:gd name="connsiteY1" fmla="*/ 82657 h 92989"/>
              <a:gd name="connsiteX2" fmla="*/ 242806 w 242806"/>
              <a:gd name="connsiteY2" fmla="*/ 92989 h 92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06" h="92989">
                <a:moveTo>
                  <a:pt x="144650" y="0"/>
                </a:moveTo>
                <a:lnTo>
                  <a:pt x="0" y="82657"/>
                </a:lnTo>
                <a:lnTo>
                  <a:pt x="242806" y="92989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3466454" y="3533614"/>
            <a:ext cx="227309" cy="149817"/>
          </a:xfrm>
          <a:custGeom>
            <a:avLst/>
            <a:gdLst>
              <a:gd name="connsiteX0" fmla="*/ 0 w 227309"/>
              <a:gd name="connsiteY0" fmla="*/ 77491 h 149817"/>
              <a:gd name="connsiteX1" fmla="*/ 149817 w 227309"/>
              <a:gd name="connsiteY1" fmla="*/ 0 h 149817"/>
              <a:gd name="connsiteX2" fmla="*/ 227309 w 227309"/>
              <a:gd name="connsiteY2" fmla="*/ 149817 h 149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309" h="149817">
                <a:moveTo>
                  <a:pt x="0" y="77491"/>
                </a:moveTo>
                <a:lnTo>
                  <a:pt x="149817" y="0"/>
                </a:lnTo>
                <a:lnTo>
                  <a:pt x="227309" y="14981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1854802" y="1196752"/>
            <a:ext cx="502703" cy="562710"/>
          </a:xfrm>
          <a:custGeom>
            <a:avLst/>
            <a:gdLst>
              <a:gd name="connsiteX0" fmla="*/ 221016 w 502703"/>
              <a:gd name="connsiteY0" fmla="*/ 0 h 546040"/>
              <a:gd name="connsiteX1" fmla="*/ 0 w 502703"/>
              <a:gd name="connsiteY1" fmla="*/ 459367 h 546040"/>
              <a:gd name="connsiteX2" fmla="*/ 39003 w 502703"/>
              <a:gd name="connsiteY2" fmla="*/ 494036 h 546040"/>
              <a:gd name="connsiteX3" fmla="*/ 104007 w 502703"/>
              <a:gd name="connsiteY3" fmla="*/ 528705 h 546040"/>
              <a:gd name="connsiteX4" fmla="*/ 147344 w 502703"/>
              <a:gd name="connsiteY4" fmla="*/ 537372 h 546040"/>
              <a:gd name="connsiteX5" fmla="*/ 216682 w 502703"/>
              <a:gd name="connsiteY5" fmla="*/ 546040 h 546040"/>
              <a:gd name="connsiteX6" fmla="*/ 286021 w 502703"/>
              <a:gd name="connsiteY6" fmla="*/ 546040 h 546040"/>
              <a:gd name="connsiteX7" fmla="*/ 377027 w 502703"/>
              <a:gd name="connsiteY7" fmla="*/ 533039 h 546040"/>
              <a:gd name="connsiteX8" fmla="*/ 437698 w 502703"/>
              <a:gd name="connsiteY8" fmla="*/ 502703 h 546040"/>
              <a:gd name="connsiteX9" fmla="*/ 472368 w 502703"/>
              <a:gd name="connsiteY9" fmla="*/ 481035 h 546040"/>
              <a:gd name="connsiteX10" fmla="*/ 502703 w 502703"/>
              <a:gd name="connsiteY10" fmla="*/ 455033 h 546040"/>
              <a:gd name="connsiteX11" fmla="*/ 221016 w 502703"/>
              <a:gd name="connsiteY11" fmla="*/ 0 h 546040"/>
              <a:gd name="connsiteX0" fmla="*/ 268926 w 502703"/>
              <a:gd name="connsiteY0" fmla="*/ 0 h 526706"/>
              <a:gd name="connsiteX1" fmla="*/ 0 w 502703"/>
              <a:gd name="connsiteY1" fmla="*/ 440033 h 526706"/>
              <a:gd name="connsiteX2" fmla="*/ 39003 w 502703"/>
              <a:gd name="connsiteY2" fmla="*/ 474702 h 526706"/>
              <a:gd name="connsiteX3" fmla="*/ 104007 w 502703"/>
              <a:gd name="connsiteY3" fmla="*/ 509371 h 526706"/>
              <a:gd name="connsiteX4" fmla="*/ 147344 w 502703"/>
              <a:gd name="connsiteY4" fmla="*/ 518038 h 526706"/>
              <a:gd name="connsiteX5" fmla="*/ 216682 w 502703"/>
              <a:gd name="connsiteY5" fmla="*/ 526706 h 526706"/>
              <a:gd name="connsiteX6" fmla="*/ 286021 w 502703"/>
              <a:gd name="connsiteY6" fmla="*/ 526706 h 526706"/>
              <a:gd name="connsiteX7" fmla="*/ 377027 w 502703"/>
              <a:gd name="connsiteY7" fmla="*/ 513705 h 526706"/>
              <a:gd name="connsiteX8" fmla="*/ 437698 w 502703"/>
              <a:gd name="connsiteY8" fmla="*/ 483369 h 526706"/>
              <a:gd name="connsiteX9" fmla="*/ 472368 w 502703"/>
              <a:gd name="connsiteY9" fmla="*/ 461701 h 526706"/>
              <a:gd name="connsiteX10" fmla="*/ 502703 w 502703"/>
              <a:gd name="connsiteY10" fmla="*/ 435699 h 526706"/>
              <a:gd name="connsiteX11" fmla="*/ 268926 w 502703"/>
              <a:gd name="connsiteY11" fmla="*/ 0 h 526706"/>
              <a:gd name="connsiteX0" fmla="*/ 232922 w 502703"/>
              <a:gd name="connsiteY0" fmla="*/ 0 h 562710"/>
              <a:gd name="connsiteX1" fmla="*/ 0 w 502703"/>
              <a:gd name="connsiteY1" fmla="*/ 476037 h 562710"/>
              <a:gd name="connsiteX2" fmla="*/ 39003 w 502703"/>
              <a:gd name="connsiteY2" fmla="*/ 510706 h 562710"/>
              <a:gd name="connsiteX3" fmla="*/ 104007 w 502703"/>
              <a:gd name="connsiteY3" fmla="*/ 545375 h 562710"/>
              <a:gd name="connsiteX4" fmla="*/ 147344 w 502703"/>
              <a:gd name="connsiteY4" fmla="*/ 554042 h 562710"/>
              <a:gd name="connsiteX5" fmla="*/ 216682 w 502703"/>
              <a:gd name="connsiteY5" fmla="*/ 562710 h 562710"/>
              <a:gd name="connsiteX6" fmla="*/ 286021 w 502703"/>
              <a:gd name="connsiteY6" fmla="*/ 562710 h 562710"/>
              <a:gd name="connsiteX7" fmla="*/ 377027 w 502703"/>
              <a:gd name="connsiteY7" fmla="*/ 549709 h 562710"/>
              <a:gd name="connsiteX8" fmla="*/ 437698 w 502703"/>
              <a:gd name="connsiteY8" fmla="*/ 519373 h 562710"/>
              <a:gd name="connsiteX9" fmla="*/ 472368 w 502703"/>
              <a:gd name="connsiteY9" fmla="*/ 497705 h 562710"/>
              <a:gd name="connsiteX10" fmla="*/ 502703 w 502703"/>
              <a:gd name="connsiteY10" fmla="*/ 471703 h 562710"/>
              <a:gd name="connsiteX11" fmla="*/ 232922 w 502703"/>
              <a:gd name="connsiteY11" fmla="*/ 0 h 5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703" h="562710">
                <a:moveTo>
                  <a:pt x="232922" y="0"/>
                </a:moveTo>
                <a:lnTo>
                  <a:pt x="0" y="476037"/>
                </a:lnTo>
                <a:lnTo>
                  <a:pt x="39003" y="510706"/>
                </a:lnTo>
                <a:lnTo>
                  <a:pt x="104007" y="545375"/>
                </a:lnTo>
                <a:lnTo>
                  <a:pt x="147344" y="554042"/>
                </a:lnTo>
                <a:lnTo>
                  <a:pt x="216682" y="562710"/>
                </a:lnTo>
                <a:lnTo>
                  <a:pt x="286021" y="562710"/>
                </a:lnTo>
                <a:lnTo>
                  <a:pt x="377027" y="549709"/>
                </a:lnTo>
                <a:lnTo>
                  <a:pt x="437698" y="519373"/>
                </a:lnTo>
                <a:lnTo>
                  <a:pt x="472368" y="497705"/>
                </a:lnTo>
                <a:lnTo>
                  <a:pt x="502703" y="471703"/>
                </a:lnTo>
                <a:lnTo>
                  <a:pt x="232922" y="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2088232" y="1145160"/>
            <a:ext cx="684076" cy="3024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608004" y="1016732"/>
            <a:ext cx="4535996" cy="18466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3) Так как все ребра пирамиды равны 1, то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 = 1</a:t>
            </a: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Объект 35"/>
          <p:cNvGraphicFramePr>
            <a:graphicFrameLocks noChangeAspect="1"/>
          </p:cNvGraphicFramePr>
          <p:nvPr/>
        </p:nvGraphicFramePr>
        <p:xfrm>
          <a:off x="5580112" y="1772816"/>
          <a:ext cx="2037509" cy="832222"/>
        </p:xfrm>
        <a:graphic>
          <a:graphicData uri="http://schemas.openxmlformats.org/presentationml/2006/ole">
            <p:oleObj spid="_x0000_s58371" name="Формула" r:id="rId3" imgW="901440" imgH="368280" progId="Equation.3">
              <p:embed/>
            </p:oleObj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4535996" y="2996952"/>
            <a:ext cx="4608004" cy="738664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Из треугольника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по теореме косинусов получим:</a:t>
            </a:r>
          </a:p>
        </p:txBody>
      </p:sp>
      <p:graphicFrame>
        <p:nvGraphicFramePr>
          <p:cNvPr id="39" name="Объект 38"/>
          <p:cNvGraphicFramePr>
            <a:graphicFrameLocks noChangeAspect="1"/>
          </p:cNvGraphicFramePr>
          <p:nvPr/>
        </p:nvGraphicFramePr>
        <p:xfrm>
          <a:off x="4292600" y="3933056"/>
          <a:ext cx="4851400" cy="430212"/>
        </p:xfrm>
        <a:graphic>
          <a:graphicData uri="http://schemas.openxmlformats.org/presentationml/2006/ole">
            <p:oleObj spid="_x0000_s58372" name="Формула" r:id="rId4" imgW="2145960" imgH="190440" progId="Equation.3">
              <p:embed/>
            </p:oleObj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4676775" y="4489450"/>
          <a:ext cx="3416300" cy="831850"/>
        </p:xfrm>
        <a:graphic>
          <a:graphicData uri="http://schemas.openxmlformats.org/presentationml/2006/ole">
            <p:oleObj spid="_x0000_s58373" name="Формула" r:id="rId5" imgW="1511280" imgH="368280" progId="Equation.3">
              <p:embed/>
            </p:oleObj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4680012" y="5373216"/>
          <a:ext cx="2468563" cy="344487"/>
        </p:xfrm>
        <a:graphic>
          <a:graphicData uri="http://schemas.openxmlformats.org/presentationml/2006/ole">
            <p:oleObj spid="_x0000_s58374" name="Формула" r:id="rId6" imgW="1091880" imgH="152280" progId="Equation.3">
              <p:embed/>
            </p:oleObj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4752020" y="5877272"/>
          <a:ext cx="1349375" cy="344488"/>
        </p:xfrm>
        <a:graphic>
          <a:graphicData uri="http://schemas.openxmlformats.org/presentationml/2006/ole">
            <p:oleObj spid="_x0000_s58375" name="Формула" r:id="rId7" imgW="596880" imgH="152280" progId="Equation.3">
              <p:embed/>
            </p:oleObj>
          </a:graphicData>
        </a:graphic>
      </p:graphicFrame>
      <p:graphicFrame>
        <p:nvGraphicFramePr>
          <p:cNvPr id="43" name="Объект 42"/>
          <p:cNvGraphicFramePr>
            <a:graphicFrameLocks noChangeAspect="1"/>
          </p:cNvGraphicFramePr>
          <p:nvPr/>
        </p:nvGraphicFramePr>
        <p:xfrm>
          <a:off x="6537325" y="5662613"/>
          <a:ext cx="1233488" cy="774700"/>
        </p:xfrm>
        <a:graphic>
          <a:graphicData uri="http://schemas.openxmlformats.org/presentationml/2006/ole">
            <p:oleObj spid="_x0000_s58376" name="Формула" r:id="rId8" imgW="545760" imgH="342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accent5">
            <a:lumMod val="20000"/>
            <a:lumOff val="80000"/>
          </a:schemeClr>
        </a:solidFill>
      </a:spPr>
      <a:bodyPr wrap="square" lIns="36000" tIns="0" rIns="0" bIns="0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344</Words>
  <Application>Microsoft Office PowerPoint</Application>
  <PresentationFormat>Экран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Формула</vt:lpstr>
      <vt:lpstr>Слайд 1</vt:lpstr>
      <vt:lpstr>Слайд 2</vt:lpstr>
      <vt:lpstr>Слайд 3</vt:lpstr>
      <vt:lpstr>Слайд 4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111</cp:revision>
  <dcterms:created xsi:type="dcterms:W3CDTF">2012-12-15T16:54:26Z</dcterms:created>
  <dcterms:modified xsi:type="dcterms:W3CDTF">2013-01-22T00:06:15Z</dcterms:modified>
</cp:coreProperties>
</file>