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65" r:id="rId5"/>
    <p:sldId id="268" r:id="rId6"/>
    <p:sldId id="270" r:id="rId7"/>
    <p:sldId id="269" r:id="rId8"/>
    <p:sldId id="271" r:id="rId9"/>
    <p:sldId id="272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  <a:srgbClr val="FFFFCC"/>
    <a:srgbClr val="FF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65" autoAdjust="0"/>
    <p:restoredTop sz="92812" autoAdjust="0"/>
  </p:normalViewPr>
  <p:slideViewPr>
    <p:cSldViewPr>
      <p:cViewPr>
        <p:scale>
          <a:sx n="106" d="100"/>
          <a:sy n="106" d="100"/>
        </p:scale>
        <p:origin x="-4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45A-CB59-440A-B3FB-435D61D55786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BAE86-35FA-4B5A-B658-45A8E9F55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26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Тренировочная работа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 между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ыплоскостями</a:t>
            </a:r>
            <a:endParaRPr lang="ru-RU" sz="48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</a:t>
            </a:r>
            <a:r>
              <a:rPr lang="ru-RU" sz="4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8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48364" y="5949280"/>
            <a:ext cx="10259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dirty="0" err="1">
                <a:solidFill>
                  <a:srgbClr val="990000"/>
                </a:solidFill>
                <a:latin typeface="Tahoma" pitchFamily="34" charset="0"/>
              </a:rPr>
              <a:t>Copyright</a:t>
            </a:r>
            <a:r>
              <a:rPr lang="ru-RU" sz="1200" dirty="0">
                <a:solidFill>
                  <a:srgbClr val="990000"/>
                </a:solidFill>
                <a:latin typeface="Tahoma" pitchFamily="34" charset="0"/>
              </a:rPr>
              <a:t>(c)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9612" y="5769260"/>
            <a:ext cx="6516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Автор: Галкин Сергей Михайлович,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МОУ «Гимназия № 41», </a:t>
            </a:r>
            <a:r>
              <a:rPr lang="ru-RU" sz="1200" dirty="0" err="1" smtClean="0">
                <a:solidFill>
                  <a:srgbClr val="990000"/>
                </a:solidFill>
                <a:latin typeface="Tahoma" pitchFamily="34" charset="0"/>
              </a:rPr>
              <a:t>г.Новоуральск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, Свердловская обл</a:t>
            </a:r>
            <a:r>
              <a:rPr lang="ru-RU" sz="1200" smtClean="0">
                <a:solidFill>
                  <a:srgbClr val="990000"/>
                </a:solidFill>
                <a:latin typeface="Tahoma" pitchFamily="34" charset="0"/>
              </a:rPr>
              <a:t>.  2012г</a:t>
            </a:r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. </a:t>
            </a:r>
          </a:p>
          <a:p>
            <a:pPr algn="ctr"/>
            <a:r>
              <a:rPr lang="ru-RU" sz="1200" dirty="0" smtClean="0">
                <a:solidFill>
                  <a:srgbClr val="990000"/>
                </a:solidFill>
                <a:latin typeface="Tahoma" pitchFamily="34" charset="0"/>
              </a:rPr>
              <a:t>  </a:t>
            </a:r>
            <a:r>
              <a:rPr lang="en-US" sz="1200" dirty="0" smtClean="0">
                <a:solidFill>
                  <a:srgbClr val="990000"/>
                </a:solidFill>
                <a:latin typeface="Tahoma" pitchFamily="34" charset="0"/>
              </a:rPr>
              <a:t>gsm56@bk.ru</a:t>
            </a:r>
            <a:endParaRPr lang="ru-RU" sz="1200" dirty="0">
              <a:solidFill>
                <a:srgbClr val="99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 19"/>
          <p:cNvSpPr/>
          <p:nvPr/>
        </p:nvSpPr>
        <p:spPr>
          <a:xfrm>
            <a:off x="3708251" y="1957375"/>
            <a:ext cx="1571625" cy="2619375"/>
          </a:xfrm>
          <a:custGeom>
            <a:avLst/>
            <a:gdLst>
              <a:gd name="connsiteX0" fmla="*/ 1571625 w 1571625"/>
              <a:gd name="connsiteY0" fmla="*/ 2619375 h 2619375"/>
              <a:gd name="connsiteX1" fmla="*/ 1295400 w 1571625"/>
              <a:gd name="connsiteY1" fmla="*/ 428625 h 2619375"/>
              <a:gd name="connsiteX2" fmla="*/ 0 w 1571625"/>
              <a:gd name="connsiteY2" fmla="*/ 0 h 2619375"/>
              <a:gd name="connsiteX3" fmla="*/ 1571625 w 1571625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25" h="2619375">
                <a:moveTo>
                  <a:pt x="1571625" y="2619375"/>
                </a:moveTo>
                <a:lnTo>
                  <a:pt x="1295400" y="428625"/>
                </a:lnTo>
                <a:lnTo>
                  <a:pt x="0" y="0"/>
                </a:lnTo>
                <a:lnTo>
                  <a:pt x="1571625" y="26193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670026" y="2395525"/>
            <a:ext cx="1543050" cy="2619375"/>
          </a:xfrm>
          <a:custGeom>
            <a:avLst/>
            <a:gdLst>
              <a:gd name="connsiteX0" fmla="*/ 1543050 w 1543050"/>
              <a:gd name="connsiteY0" fmla="*/ 2619375 h 2619375"/>
              <a:gd name="connsiteX1" fmla="*/ 0 w 1543050"/>
              <a:gd name="connsiteY1" fmla="*/ 0 h 2619375"/>
              <a:gd name="connsiteX2" fmla="*/ 247650 w 1543050"/>
              <a:gd name="connsiteY2" fmla="*/ 2190750 h 2619375"/>
              <a:gd name="connsiteX3" fmla="*/ 1543050 w 154305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619375">
                <a:moveTo>
                  <a:pt x="1543050" y="2619375"/>
                </a:moveTo>
                <a:lnTo>
                  <a:pt x="0" y="0"/>
                </a:lnTo>
                <a:lnTo>
                  <a:pt x="247650" y="2190750"/>
                </a:lnTo>
                <a:lnTo>
                  <a:pt x="1543050" y="26193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663788" y="2384884"/>
            <a:ext cx="23402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663788" y="1952836"/>
            <a:ext cx="1044116" cy="4320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707904" y="1952836"/>
            <a:ext cx="23402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004048" y="1952836"/>
            <a:ext cx="1044116" cy="4320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71700" y="5013176"/>
            <a:ext cx="23402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871700" y="4581128"/>
            <a:ext cx="1044116" cy="43204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915816" y="4581128"/>
            <a:ext cx="2340260" cy="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211960" y="4581128"/>
            <a:ext cx="1044116" cy="4320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256076" y="1952836"/>
            <a:ext cx="792088" cy="26282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211960" y="2384884"/>
            <a:ext cx="792088" cy="26282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871700" y="2384884"/>
            <a:ext cx="792088" cy="26282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915816" y="1952836"/>
            <a:ext cx="792088" cy="2628292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907704" y="1952836"/>
            <a:ext cx="4140460" cy="3060340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1" idx="1"/>
          </p:cNvCxnSpPr>
          <p:nvPr/>
        </p:nvCxnSpPr>
        <p:spPr>
          <a:xfrm flipV="1">
            <a:off x="2670026" y="1988840"/>
            <a:ext cx="3378138" cy="4066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871700" y="4581128"/>
            <a:ext cx="3378138" cy="40668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0" idx="0"/>
          </p:cNvCxnSpPr>
          <p:nvPr/>
        </p:nvCxnSpPr>
        <p:spPr>
          <a:xfrm>
            <a:off x="4391980" y="2168860"/>
            <a:ext cx="887896" cy="2407890"/>
          </a:xfrm>
          <a:prstGeom prst="line">
            <a:avLst/>
          </a:prstGeom>
          <a:ln w="15875">
            <a:solidFill>
              <a:srgbClr val="0000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663788" y="2384884"/>
            <a:ext cx="887896" cy="2407890"/>
          </a:xfrm>
          <a:prstGeom prst="line">
            <a:avLst/>
          </a:prstGeom>
          <a:ln w="15875">
            <a:solidFill>
              <a:srgbClr val="0000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1727684" y="5085184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2339752" y="220486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6012160" y="1736812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211960" y="508518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256076" y="4725144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040052" y="238488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3420219" y="1705347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951820" y="4293096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Овал 40"/>
          <p:cNvSpPr>
            <a:spLocks noChangeAspect="1"/>
          </p:cNvSpPr>
          <p:nvPr/>
        </p:nvSpPr>
        <p:spPr>
          <a:xfrm>
            <a:off x="3203848" y="3969060"/>
            <a:ext cx="11475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>
            <a:spLocks noChangeAspect="1"/>
          </p:cNvSpPr>
          <p:nvPr/>
        </p:nvSpPr>
        <p:spPr>
          <a:xfrm>
            <a:off x="4644008" y="2924944"/>
            <a:ext cx="11475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3347865" y="3933056"/>
            <a:ext cx="216024" cy="35438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M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4427984" y="2780928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N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455876" y="4761148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O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4319972" y="1916832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i="1" smtClean="0">
                <a:latin typeface="Arial" pitchFamily="34" charset="0"/>
                <a:ea typeface="Times New Roman" pitchFamily="18" charset="0"/>
              </a:rPr>
              <a:t>O</a:t>
            </a:r>
            <a:r>
              <a:rPr lang="en-US" sz="1600" baseline="-30000" smtClean="0">
                <a:latin typeface="Arial" pitchFamily="34" charset="0"/>
                <a:ea typeface="Times New Roman" pitchFamily="18" charset="0"/>
              </a:rPr>
              <a:t>1</a:t>
            </a: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8" name="Прямая соединительная линия 47"/>
          <p:cNvCxnSpPr>
            <a:stCxn id="20" idx="1"/>
            <a:endCxn id="20" idx="0"/>
          </p:cNvCxnSpPr>
          <p:nvPr/>
        </p:nvCxnSpPr>
        <p:spPr>
          <a:xfrm>
            <a:off x="5003651" y="2386000"/>
            <a:ext cx="276225" cy="21907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20" idx="1"/>
            <a:endCxn id="20" idx="2"/>
          </p:cNvCxnSpPr>
          <p:nvPr/>
        </p:nvCxnSpPr>
        <p:spPr>
          <a:xfrm flipH="1" flipV="1">
            <a:off x="3708251" y="1957375"/>
            <a:ext cx="1295400" cy="4286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20" idx="2"/>
            <a:endCxn id="20" idx="0"/>
          </p:cNvCxnSpPr>
          <p:nvPr/>
        </p:nvCxnSpPr>
        <p:spPr>
          <a:xfrm>
            <a:off x="3708251" y="1957375"/>
            <a:ext cx="1571625" cy="261937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664135" y="2389423"/>
            <a:ext cx="276225" cy="219075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2916163" y="4585667"/>
            <a:ext cx="1295400" cy="42862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2664135" y="2389423"/>
            <a:ext cx="1571625" cy="2619375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87524" y="692696"/>
            <a:ext cx="8856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Опорная, ключевая  задача. (Задача-предок)</a:t>
            </a:r>
          </a:p>
          <a:p>
            <a:r>
              <a:rPr lang="ru-RU" smtClean="0"/>
              <a:t>Докажите, что  диагональ  АС</a:t>
            </a:r>
            <a:r>
              <a:rPr lang="ru-RU" baseline="-25000" smtClean="0"/>
              <a:t>1</a:t>
            </a:r>
            <a:r>
              <a:rPr lang="ru-RU" smtClean="0"/>
              <a:t> параллелепипеда А…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проходит через точки пересечения медиан треугольников </a:t>
            </a:r>
            <a:r>
              <a:rPr lang="en-US" smtClean="0"/>
              <a:t>A</a:t>
            </a:r>
            <a:r>
              <a:rPr lang="en-US" baseline="-25000" smtClean="0"/>
              <a:t>1</a:t>
            </a:r>
            <a:r>
              <a:rPr lang="en-US" smtClean="0"/>
              <a:t>BD</a:t>
            </a:r>
            <a:r>
              <a:rPr lang="ru-RU" smtClean="0"/>
              <a:t> и</a:t>
            </a:r>
            <a:r>
              <a:rPr lang="en-US" smtClean="0"/>
              <a:t> CB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 и делится ими на три равные части.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 75"/>
          <p:cNvSpPr/>
          <p:nvPr/>
        </p:nvSpPr>
        <p:spPr>
          <a:xfrm>
            <a:off x="5024336" y="2869660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олилиния 73"/>
          <p:cNvSpPr/>
          <p:nvPr/>
        </p:nvSpPr>
        <p:spPr>
          <a:xfrm>
            <a:off x="611005" y="2865401"/>
            <a:ext cx="3274142" cy="733205"/>
          </a:xfrm>
          <a:custGeom>
            <a:avLst/>
            <a:gdLst>
              <a:gd name="connsiteX0" fmla="*/ 0 w 3274142"/>
              <a:gd name="connsiteY0" fmla="*/ 724778 h 733205"/>
              <a:gd name="connsiteX1" fmla="*/ 1133519 w 3274142"/>
              <a:gd name="connsiteY1" fmla="*/ 0 h 733205"/>
              <a:gd name="connsiteX2" fmla="*/ 3274142 w 3274142"/>
              <a:gd name="connsiteY2" fmla="*/ 0 h 733205"/>
              <a:gd name="connsiteX3" fmla="*/ 2178547 w 3274142"/>
              <a:gd name="connsiteY3" fmla="*/ 733205 h 733205"/>
              <a:gd name="connsiteX4" fmla="*/ 0 w 3274142"/>
              <a:gd name="connsiteY4" fmla="*/ 724778 h 73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142" h="733205">
                <a:moveTo>
                  <a:pt x="0" y="724778"/>
                </a:moveTo>
                <a:lnTo>
                  <a:pt x="1133519" y="0"/>
                </a:lnTo>
                <a:lnTo>
                  <a:pt x="3274142" y="0"/>
                </a:lnTo>
                <a:lnTo>
                  <a:pt x="2178547" y="733205"/>
                </a:lnTo>
                <a:lnTo>
                  <a:pt x="0" y="72477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973191" y="794767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691681" y="908719"/>
            <a:ext cx="2232248" cy="1944217"/>
          </a:xfrm>
          <a:custGeom>
            <a:avLst/>
            <a:gdLst>
              <a:gd name="connsiteX0" fmla="*/ 944217 w 2256182"/>
              <a:gd name="connsiteY0" fmla="*/ 735495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944217 w 2256182"/>
              <a:gd name="connsiteY3" fmla="*/ 735495 h 2067339"/>
              <a:gd name="connsiteX0" fmla="*/ 1128090 w 2256182"/>
              <a:gd name="connsiteY0" fmla="*/ 689114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1128090 w 2256182"/>
              <a:gd name="connsiteY3" fmla="*/ 689114 h 206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182" h="2067339">
                <a:moveTo>
                  <a:pt x="1128090" y="689114"/>
                </a:moveTo>
                <a:lnTo>
                  <a:pt x="2256182" y="2067339"/>
                </a:lnTo>
                <a:lnTo>
                  <a:pt x="0" y="0"/>
                </a:lnTo>
                <a:lnTo>
                  <a:pt x="1128090" y="68911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43508" y="512676"/>
            <a:ext cx="4237347" cy="3379931"/>
            <a:chOff x="2069" y="2941"/>
            <a:chExt cx="1471" cy="1173"/>
          </a:xfrm>
        </p:grpSpPr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V="1">
              <a:off x="2216" y="3078"/>
              <a:ext cx="390" cy="22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2606" y="307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997" y="3078"/>
              <a:ext cx="384" cy="2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 flipV="1">
              <a:off x="2226" y="3753"/>
              <a:ext cx="393" cy="2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 flipV="1">
              <a:off x="2997" y="3753"/>
              <a:ext cx="384" cy="2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>
              <a:off x="3381" y="3078"/>
              <a:ext cx="3" cy="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2619" y="3078"/>
              <a:ext cx="0" cy="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 flipV="1">
              <a:off x="2619" y="3753"/>
              <a:ext cx="7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2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2519" y="364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0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30" name="Прямая соединительная линия 29"/>
          <p:cNvCxnSpPr>
            <a:stCxn id="2068" idx="0"/>
            <a:endCxn id="2062" idx="0"/>
          </p:cNvCxnSpPr>
          <p:nvPr/>
        </p:nvCxnSpPr>
        <p:spPr>
          <a:xfrm>
            <a:off x="1691680" y="908720"/>
            <a:ext cx="1116373" cy="6441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4572000" y="512676"/>
            <a:ext cx="4237347" cy="3379931"/>
            <a:chOff x="2069" y="2941"/>
            <a:chExt cx="1471" cy="1173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669" y="3666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6294592" y="797939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975283" y="1556767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973191" y="797939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</a:t>
            </a:r>
            <a:r>
              <a:rPr lang="ru-RU" b="1" smtClean="0">
                <a:solidFill>
                  <a:schemeClr val="bg1"/>
                </a:solidFill>
              </a:rPr>
              <a:t>тангес угла </a:t>
            </a:r>
            <a:r>
              <a:rPr lang="ru-RU" b="1" smtClean="0">
                <a:solidFill>
                  <a:schemeClr val="bg1"/>
                </a:solidFill>
              </a:rPr>
              <a:t>между </a:t>
            </a:r>
            <a:r>
              <a:rPr lang="ru-RU" b="1" smtClean="0">
                <a:solidFill>
                  <a:schemeClr val="bg1"/>
                </a:solidFill>
              </a:rPr>
              <a:t>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896036" y="4077072"/>
            <a:ext cx="3888432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rgbClr val="FFFF00"/>
                </a:solidFill>
              </a:rPr>
              <a:t>Поменяли местами буквы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ru-RU" b="1" smtClean="0">
                <a:solidFill>
                  <a:srgbClr val="FFFF00"/>
                </a:solidFill>
              </a:rPr>
              <a:t> и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en-US" b="1" baseline="-25000" smtClean="0">
                <a:solidFill>
                  <a:srgbClr val="FFFF00"/>
                </a:solidFill>
              </a:rPr>
              <a:t>1</a:t>
            </a:r>
            <a:r>
              <a:rPr lang="ru-RU" b="1" smtClean="0">
                <a:solidFill>
                  <a:srgbClr val="FFFF00"/>
                </a:solidFill>
              </a:rPr>
              <a:t>.</a:t>
            </a:r>
            <a:r>
              <a:rPr lang="en-US" b="1" smtClean="0">
                <a:solidFill>
                  <a:srgbClr val="FFFF00"/>
                </a:solidFill>
              </a:rPr>
              <a:t> </a:t>
            </a:r>
            <a:r>
              <a:rPr lang="ru-RU" b="1" smtClean="0">
                <a:solidFill>
                  <a:srgbClr val="FFFF00"/>
                </a:solidFill>
              </a:rPr>
              <a:t> Теперь все хорошо просматривается.</a:t>
            </a:r>
            <a:endParaRPr lang="ru-RU" b="1">
              <a:solidFill>
                <a:srgbClr val="FFFF00"/>
              </a:solidFill>
            </a:endParaRPr>
          </a:p>
        </p:txBody>
      </p:sp>
      <p:cxnSp>
        <p:nvCxnSpPr>
          <p:cNvPr id="92" name="Прямая соединительная линия 91"/>
          <p:cNvCxnSpPr>
            <a:stCxn id="2062" idx="0"/>
          </p:cNvCxnSpPr>
          <p:nvPr/>
        </p:nvCxnSpPr>
        <p:spPr>
          <a:xfrm>
            <a:off x="2808053" y="1552876"/>
            <a:ext cx="1114156" cy="128839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2068" idx="0"/>
          </p:cNvCxnSpPr>
          <p:nvPr/>
        </p:nvCxnSpPr>
        <p:spPr>
          <a:xfrm>
            <a:off x="1691680" y="908720"/>
            <a:ext cx="2232248" cy="194421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59532" y="4077072"/>
            <a:ext cx="3744416" cy="9233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Рисунок неудачный:</a:t>
            </a:r>
          </a:p>
          <a:p>
            <a:pPr algn="ctr"/>
            <a:r>
              <a:rPr lang="ru-RU" b="1" smtClean="0">
                <a:solidFill>
                  <a:schemeClr val="bg1"/>
                </a:solidFill>
              </a:rPr>
              <a:t>плоскость треугольника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просматривается не очень хорошо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90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 75"/>
          <p:cNvSpPr/>
          <p:nvPr/>
        </p:nvSpPr>
        <p:spPr>
          <a:xfrm>
            <a:off x="5024336" y="2869660"/>
            <a:ext cx="3458183" cy="729574"/>
          </a:xfrm>
          <a:custGeom>
            <a:avLst/>
            <a:gdLst>
              <a:gd name="connsiteX0" fmla="*/ 0 w 3458183"/>
              <a:gd name="connsiteY0" fmla="*/ 729574 h 729574"/>
              <a:gd name="connsiteX1" fmla="*/ 1269460 w 3458183"/>
              <a:gd name="connsiteY1" fmla="*/ 0 h 729574"/>
              <a:gd name="connsiteX2" fmla="*/ 3458183 w 3458183"/>
              <a:gd name="connsiteY2" fmla="*/ 0 h 729574"/>
              <a:gd name="connsiteX3" fmla="*/ 2198451 w 3458183"/>
              <a:gd name="connsiteY3" fmla="*/ 729574 h 729574"/>
              <a:gd name="connsiteX4" fmla="*/ 0 w 3458183"/>
              <a:gd name="connsiteY4" fmla="*/ 729574 h 7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183" h="729574">
                <a:moveTo>
                  <a:pt x="0" y="729574"/>
                </a:moveTo>
                <a:lnTo>
                  <a:pt x="1269460" y="0"/>
                </a:lnTo>
                <a:lnTo>
                  <a:pt x="3458183" y="0"/>
                </a:lnTo>
                <a:lnTo>
                  <a:pt x="2198451" y="729574"/>
                </a:lnTo>
                <a:lnTo>
                  <a:pt x="0" y="7295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олилиния 73"/>
          <p:cNvSpPr/>
          <p:nvPr/>
        </p:nvSpPr>
        <p:spPr>
          <a:xfrm>
            <a:off x="611005" y="2865401"/>
            <a:ext cx="3274142" cy="733205"/>
          </a:xfrm>
          <a:custGeom>
            <a:avLst/>
            <a:gdLst>
              <a:gd name="connsiteX0" fmla="*/ 0 w 3274142"/>
              <a:gd name="connsiteY0" fmla="*/ 724778 h 733205"/>
              <a:gd name="connsiteX1" fmla="*/ 1133519 w 3274142"/>
              <a:gd name="connsiteY1" fmla="*/ 0 h 733205"/>
              <a:gd name="connsiteX2" fmla="*/ 3274142 w 3274142"/>
              <a:gd name="connsiteY2" fmla="*/ 0 h 733205"/>
              <a:gd name="connsiteX3" fmla="*/ 2178547 w 3274142"/>
              <a:gd name="connsiteY3" fmla="*/ 733205 h 733205"/>
              <a:gd name="connsiteX4" fmla="*/ 0 w 3274142"/>
              <a:gd name="connsiteY4" fmla="*/ 724778 h 73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142" h="733205">
                <a:moveTo>
                  <a:pt x="0" y="724778"/>
                </a:moveTo>
                <a:lnTo>
                  <a:pt x="1133519" y="0"/>
                </a:lnTo>
                <a:lnTo>
                  <a:pt x="3274142" y="0"/>
                </a:lnTo>
                <a:lnTo>
                  <a:pt x="2178547" y="733205"/>
                </a:lnTo>
                <a:lnTo>
                  <a:pt x="0" y="72477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004048" y="836712"/>
            <a:ext cx="2196244" cy="2736304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  <a:gd name="connsiteX0" fmla="*/ 0 w 2232248"/>
              <a:gd name="connsiteY0" fmla="*/ 2809875 h 2809875"/>
              <a:gd name="connsiteX1" fmla="*/ 2232248 w 2232248"/>
              <a:gd name="connsiteY1" fmla="*/ 792088 h 2809875"/>
              <a:gd name="connsiteX2" fmla="*/ 1314450 w 2232248"/>
              <a:gd name="connsiteY2" fmla="*/ 0 h 2809875"/>
              <a:gd name="connsiteX3" fmla="*/ 0 w 2232248"/>
              <a:gd name="connsiteY3" fmla="*/ 2809875 h 2809875"/>
              <a:gd name="connsiteX0" fmla="*/ 0 w 2196244"/>
              <a:gd name="connsiteY0" fmla="*/ 2809875 h 2809875"/>
              <a:gd name="connsiteX1" fmla="*/ 2196244 w 2196244"/>
              <a:gd name="connsiteY1" fmla="*/ 720080 h 2809875"/>
              <a:gd name="connsiteX2" fmla="*/ 1314450 w 2196244"/>
              <a:gd name="connsiteY2" fmla="*/ 0 h 2809875"/>
              <a:gd name="connsiteX3" fmla="*/ 0 w 2196244"/>
              <a:gd name="connsiteY3" fmla="*/ 2809875 h 2809875"/>
              <a:gd name="connsiteX0" fmla="*/ 0 w 2196244"/>
              <a:gd name="connsiteY0" fmla="*/ 2809875 h 2809875"/>
              <a:gd name="connsiteX1" fmla="*/ 2196244 w 2196244"/>
              <a:gd name="connsiteY1" fmla="*/ 720080 h 2809875"/>
              <a:gd name="connsiteX2" fmla="*/ 1296144 w 2196244"/>
              <a:gd name="connsiteY2" fmla="*/ 0 h 2809875"/>
              <a:gd name="connsiteX3" fmla="*/ 0 w 2196244"/>
              <a:gd name="connsiteY3" fmla="*/ 2809875 h 2809875"/>
              <a:gd name="connsiteX0" fmla="*/ 0 w 2196244"/>
              <a:gd name="connsiteY0" fmla="*/ 2772308 h 2772308"/>
              <a:gd name="connsiteX1" fmla="*/ 2196244 w 2196244"/>
              <a:gd name="connsiteY1" fmla="*/ 720080 h 2772308"/>
              <a:gd name="connsiteX2" fmla="*/ 1296144 w 2196244"/>
              <a:gd name="connsiteY2" fmla="*/ 0 h 2772308"/>
              <a:gd name="connsiteX3" fmla="*/ 0 w 2196244"/>
              <a:gd name="connsiteY3" fmla="*/ 2772308 h 2772308"/>
              <a:gd name="connsiteX0" fmla="*/ 0 w 2196244"/>
              <a:gd name="connsiteY0" fmla="*/ 2736304 h 2736304"/>
              <a:gd name="connsiteX1" fmla="*/ 2196244 w 2196244"/>
              <a:gd name="connsiteY1" fmla="*/ 720080 h 2736304"/>
              <a:gd name="connsiteX2" fmla="*/ 1296144 w 2196244"/>
              <a:gd name="connsiteY2" fmla="*/ 0 h 2736304"/>
              <a:gd name="connsiteX3" fmla="*/ 0 w 2196244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244" h="2736304">
                <a:moveTo>
                  <a:pt x="0" y="2736304"/>
                </a:moveTo>
                <a:lnTo>
                  <a:pt x="2196244" y="720080"/>
                </a:lnTo>
                <a:lnTo>
                  <a:pt x="1296144" y="0"/>
                </a:lnTo>
                <a:lnTo>
                  <a:pt x="0" y="2736304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691681" y="908719"/>
            <a:ext cx="2232248" cy="1944217"/>
          </a:xfrm>
          <a:custGeom>
            <a:avLst/>
            <a:gdLst>
              <a:gd name="connsiteX0" fmla="*/ 944217 w 2256182"/>
              <a:gd name="connsiteY0" fmla="*/ 735495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944217 w 2256182"/>
              <a:gd name="connsiteY3" fmla="*/ 735495 h 2067339"/>
              <a:gd name="connsiteX0" fmla="*/ 1128090 w 2256182"/>
              <a:gd name="connsiteY0" fmla="*/ 689114 h 2067339"/>
              <a:gd name="connsiteX1" fmla="*/ 2256182 w 2256182"/>
              <a:gd name="connsiteY1" fmla="*/ 2067339 h 2067339"/>
              <a:gd name="connsiteX2" fmla="*/ 0 w 2256182"/>
              <a:gd name="connsiteY2" fmla="*/ 0 h 2067339"/>
              <a:gd name="connsiteX3" fmla="*/ 1128090 w 2256182"/>
              <a:gd name="connsiteY3" fmla="*/ 689114 h 206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182" h="2067339">
                <a:moveTo>
                  <a:pt x="1128090" y="689114"/>
                </a:moveTo>
                <a:lnTo>
                  <a:pt x="2256182" y="2067339"/>
                </a:lnTo>
                <a:lnTo>
                  <a:pt x="0" y="0"/>
                </a:lnTo>
                <a:lnTo>
                  <a:pt x="1128090" y="689114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43508" y="512676"/>
            <a:ext cx="4237347" cy="3379931"/>
            <a:chOff x="2069" y="2941"/>
            <a:chExt cx="1471" cy="1173"/>
          </a:xfrm>
        </p:grpSpPr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V="1">
              <a:off x="2216" y="3078"/>
              <a:ext cx="390" cy="22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2606" y="307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997" y="3078"/>
              <a:ext cx="384" cy="2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 flipV="1">
              <a:off x="2226" y="3753"/>
              <a:ext cx="393" cy="2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 flipV="1">
              <a:off x="2997" y="3753"/>
              <a:ext cx="384" cy="2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>
              <a:off x="3381" y="3078"/>
              <a:ext cx="3" cy="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2619" y="3078"/>
              <a:ext cx="0" cy="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 flipV="1">
              <a:off x="2619" y="3753"/>
              <a:ext cx="76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3419" y="2953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2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2519" y="364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50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30" name="Прямая соединительная линия 29"/>
          <p:cNvCxnSpPr>
            <a:stCxn id="2068" idx="0"/>
            <a:endCxn id="2062" idx="0"/>
          </p:cNvCxnSpPr>
          <p:nvPr/>
        </p:nvCxnSpPr>
        <p:spPr>
          <a:xfrm>
            <a:off x="1691680" y="908720"/>
            <a:ext cx="1116373" cy="6441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4572000" y="296568"/>
            <a:ext cx="4237347" cy="3596039"/>
            <a:chOff x="2069" y="2866"/>
            <a:chExt cx="1471" cy="1248"/>
          </a:xfrm>
        </p:grpSpPr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2213" y="3305"/>
              <a:ext cx="77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 flipV="1">
              <a:off x="2216" y="3041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Line 20"/>
            <p:cNvSpPr>
              <a:spLocks noChangeShapeType="1"/>
            </p:cNvSpPr>
            <p:nvPr/>
          </p:nvSpPr>
          <p:spPr bwMode="auto">
            <a:xfrm>
              <a:off x="2667" y="3040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997" y="3040"/>
              <a:ext cx="451" cy="2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18"/>
            <p:cNvSpPr>
              <a:spLocks noChangeShapeType="1"/>
            </p:cNvSpPr>
            <p:nvPr/>
          </p:nvSpPr>
          <p:spPr bwMode="auto">
            <a:xfrm>
              <a:off x="2216" y="4018"/>
              <a:ext cx="7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 flipV="1">
              <a:off x="2226" y="3746"/>
              <a:ext cx="451" cy="2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2997" y="3756"/>
              <a:ext cx="451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448" y="3040"/>
              <a:ext cx="3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Line 14"/>
            <p:cNvSpPr>
              <a:spLocks noChangeShapeType="1"/>
            </p:cNvSpPr>
            <p:nvPr/>
          </p:nvSpPr>
          <p:spPr bwMode="auto">
            <a:xfrm flipH="1">
              <a:off x="2991" y="3302"/>
              <a:ext cx="3" cy="7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209" y="3302"/>
              <a:ext cx="0" cy="7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667" y="3040"/>
              <a:ext cx="0" cy="7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670" y="3756"/>
              <a:ext cx="7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2069" y="3253"/>
              <a:ext cx="100" cy="10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C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2956" y="3178"/>
              <a:ext cx="105" cy="11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044" y="2866"/>
              <a:ext cx="108" cy="11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  <a:ea typeface="Times New Roman" pitchFamily="18" charset="0"/>
                </a:rPr>
                <a:t>A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 Box 6"/>
            <p:cNvSpPr txBox="1">
              <a:spLocks noChangeArrowheads="1"/>
            </p:cNvSpPr>
            <p:nvPr/>
          </p:nvSpPr>
          <p:spPr bwMode="auto">
            <a:xfrm>
              <a:off x="2094" y="3978"/>
              <a:ext cx="81" cy="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C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2994" y="4016"/>
              <a:ext cx="93" cy="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B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3444" y="3678"/>
              <a:ext cx="96" cy="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i="1" smtClean="0">
                  <a:latin typeface="Arial" pitchFamily="34" charset="0"/>
                </a:rPr>
                <a:t>A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2581" y="3691"/>
              <a:ext cx="87" cy="1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ext Box 2"/>
            <p:cNvSpPr txBox="1">
              <a:spLocks noChangeArrowheads="1"/>
            </p:cNvSpPr>
            <p:nvPr/>
          </p:nvSpPr>
          <p:spPr bwMode="auto">
            <a:xfrm>
              <a:off x="2531" y="2941"/>
              <a:ext cx="114" cy="1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</a:t>
              </a:r>
              <a:r>
                <a:rPr kumimoji="0" lang="en-US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1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6294592" y="797939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975283" y="1556792"/>
            <a:ext cx="2225009" cy="20505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5004048" y="797939"/>
            <a:ext cx="1290544" cy="2775077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2.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</a:t>
            </a:r>
            <a:r>
              <a:rPr lang="ru-RU" b="1" smtClean="0">
                <a:solidFill>
                  <a:schemeClr val="bg1"/>
                </a:solidFill>
              </a:rPr>
              <a:t>тангес угла </a:t>
            </a:r>
            <a:r>
              <a:rPr lang="ru-RU" b="1" smtClean="0">
                <a:solidFill>
                  <a:schemeClr val="bg1"/>
                </a:solidFill>
              </a:rPr>
              <a:t>между </a:t>
            </a:r>
            <a:r>
              <a:rPr lang="ru-RU" b="1" smtClean="0">
                <a:solidFill>
                  <a:schemeClr val="bg1"/>
                </a:solidFill>
              </a:rPr>
              <a:t>плоскостями  </a:t>
            </a:r>
            <a:r>
              <a:rPr lang="en-US" b="1" smtClean="0">
                <a:solidFill>
                  <a:schemeClr val="bg1"/>
                </a:solidFill>
              </a:rPr>
              <a:t>ABC </a:t>
            </a:r>
            <a:r>
              <a:rPr lang="ru-RU" b="1" smtClean="0">
                <a:solidFill>
                  <a:schemeClr val="bg1"/>
                </a:solidFill>
              </a:rPr>
              <a:t>и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896036" y="4077072"/>
            <a:ext cx="3888432" cy="646331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rgbClr val="FFFF00"/>
                </a:solidFill>
              </a:rPr>
              <a:t>Поменяли местами буквы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ru-RU" b="1" smtClean="0">
                <a:solidFill>
                  <a:srgbClr val="FFFF00"/>
                </a:solidFill>
              </a:rPr>
              <a:t> и </a:t>
            </a:r>
            <a:r>
              <a:rPr lang="en-US" b="1" smtClean="0">
                <a:solidFill>
                  <a:srgbClr val="FFFF00"/>
                </a:solidFill>
              </a:rPr>
              <a:t>A</a:t>
            </a:r>
            <a:r>
              <a:rPr lang="en-US" b="1" baseline="-25000" smtClean="0">
                <a:solidFill>
                  <a:srgbClr val="FFFF00"/>
                </a:solidFill>
              </a:rPr>
              <a:t>1</a:t>
            </a:r>
            <a:r>
              <a:rPr lang="ru-RU" b="1" smtClean="0">
                <a:solidFill>
                  <a:srgbClr val="FFFF00"/>
                </a:solidFill>
              </a:rPr>
              <a:t>.</a:t>
            </a:r>
            <a:r>
              <a:rPr lang="en-US" b="1" smtClean="0">
                <a:solidFill>
                  <a:srgbClr val="FFFF00"/>
                </a:solidFill>
              </a:rPr>
              <a:t> </a:t>
            </a:r>
            <a:r>
              <a:rPr lang="ru-RU" b="1" smtClean="0">
                <a:solidFill>
                  <a:srgbClr val="FFFF00"/>
                </a:solidFill>
              </a:rPr>
              <a:t> Теперь все хорошо просматривается.</a:t>
            </a:r>
            <a:endParaRPr lang="ru-RU" b="1">
              <a:solidFill>
                <a:srgbClr val="FFFF00"/>
              </a:solidFill>
            </a:endParaRPr>
          </a:p>
        </p:txBody>
      </p:sp>
      <p:cxnSp>
        <p:nvCxnSpPr>
          <p:cNvPr id="92" name="Прямая соединительная линия 91"/>
          <p:cNvCxnSpPr>
            <a:stCxn id="2062" idx="0"/>
          </p:cNvCxnSpPr>
          <p:nvPr/>
        </p:nvCxnSpPr>
        <p:spPr>
          <a:xfrm>
            <a:off x="2808053" y="1552876"/>
            <a:ext cx="1114156" cy="128839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2068" idx="0"/>
          </p:cNvCxnSpPr>
          <p:nvPr/>
        </p:nvCxnSpPr>
        <p:spPr>
          <a:xfrm>
            <a:off x="1691680" y="908720"/>
            <a:ext cx="2232248" cy="1944216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59532" y="4077072"/>
            <a:ext cx="3744416" cy="9233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Рисунок неудачный:</a:t>
            </a:r>
          </a:p>
          <a:p>
            <a:pPr algn="ctr"/>
            <a:r>
              <a:rPr lang="ru-RU" b="1" smtClean="0">
                <a:solidFill>
                  <a:schemeClr val="bg1"/>
                </a:solidFill>
              </a:rPr>
              <a:t>плоскость треугольника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просматривается не очень хорошо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66" name="Полилиния 65"/>
          <p:cNvSpPr/>
          <p:nvPr/>
        </p:nvSpPr>
        <p:spPr>
          <a:xfrm>
            <a:off x="552450" y="1552575"/>
            <a:ext cx="2247900" cy="2057400"/>
          </a:xfrm>
          <a:custGeom>
            <a:avLst/>
            <a:gdLst>
              <a:gd name="connsiteX0" fmla="*/ 2247900 w 2247900"/>
              <a:gd name="connsiteY0" fmla="*/ 2057400 h 2057400"/>
              <a:gd name="connsiteX1" fmla="*/ 0 w 2247900"/>
              <a:gd name="connsiteY1" fmla="*/ 0 h 2057400"/>
              <a:gd name="connsiteX2" fmla="*/ 1171575 w 2247900"/>
              <a:gd name="connsiteY2" fmla="*/ 1295400 h 2057400"/>
              <a:gd name="connsiteX3" fmla="*/ 2247900 w 22479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7900" h="2057400">
                <a:moveTo>
                  <a:pt x="2247900" y="2057400"/>
                </a:moveTo>
                <a:lnTo>
                  <a:pt x="0" y="0"/>
                </a:lnTo>
                <a:lnTo>
                  <a:pt x="1171575" y="1295400"/>
                </a:lnTo>
                <a:lnTo>
                  <a:pt x="2247900" y="205740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0" name="Прямая соединительная линия 69"/>
          <p:cNvCxnSpPr>
            <a:endCxn id="52" idx="0"/>
          </p:cNvCxnSpPr>
          <p:nvPr/>
        </p:nvCxnSpPr>
        <p:spPr>
          <a:xfrm flipV="1">
            <a:off x="7236296" y="797939"/>
            <a:ext cx="1316679" cy="28110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48" idx="1"/>
            <a:endCxn id="55" idx="1"/>
          </p:cNvCxnSpPr>
          <p:nvPr/>
        </p:nvCxnSpPr>
        <p:spPr>
          <a:xfrm flipH="1">
            <a:off x="6294592" y="797939"/>
            <a:ext cx="2249741" cy="206311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53" idx="1"/>
            <a:endCxn id="56" idx="0"/>
          </p:cNvCxnSpPr>
          <p:nvPr/>
        </p:nvCxnSpPr>
        <p:spPr>
          <a:xfrm flipH="1" flipV="1">
            <a:off x="6303234" y="2861051"/>
            <a:ext cx="924669" cy="75493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олилиния 88"/>
          <p:cNvSpPr/>
          <p:nvPr/>
        </p:nvSpPr>
        <p:spPr>
          <a:xfrm>
            <a:off x="6300191" y="836395"/>
            <a:ext cx="2215429" cy="2772626"/>
          </a:xfrm>
          <a:custGeom>
            <a:avLst/>
            <a:gdLst>
              <a:gd name="connsiteX0" fmla="*/ 0 w 2197160"/>
              <a:gd name="connsiteY0" fmla="*/ 2006480 h 2760535"/>
              <a:gd name="connsiteX1" fmla="*/ 2197160 w 2197160"/>
              <a:gd name="connsiteY1" fmla="*/ 0 h 2760535"/>
              <a:gd name="connsiteX2" fmla="*/ 914400 w 2197160"/>
              <a:gd name="connsiteY2" fmla="*/ 2760535 h 2760535"/>
              <a:gd name="connsiteX3" fmla="*/ 0 w 2197160"/>
              <a:gd name="connsiteY3" fmla="*/ 2006480 h 2760535"/>
              <a:gd name="connsiteX0" fmla="*/ 0 w 2197160"/>
              <a:gd name="connsiteY0" fmla="*/ 2006480 h 2772626"/>
              <a:gd name="connsiteX1" fmla="*/ 2197160 w 2197160"/>
              <a:gd name="connsiteY1" fmla="*/ 0 h 2772626"/>
              <a:gd name="connsiteX2" fmla="*/ 917835 w 2197160"/>
              <a:gd name="connsiteY2" fmla="*/ 2772626 h 2772626"/>
              <a:gd name="connsiteX3" fmla="*/ 0 w 2197160"/>
              <a:gd name="connsiteY3" fmla="*/ 2006480 h 2772626"/>
              <a:gd name="connsiteX0" fmla="*/ 0 w 2215429"/>
              <a:gd name="connsiteY0" fmla="*/ 2016541 h 2772626"/>
              <a:gd name="connsiteX1" fmla="*/ 2215429 w 2215429"/>
              <a:gd name="connsiteY1" fmla="*/ 0 h 2772626"/>
              <a:gd name="connsiteX2" fmla="*/ 936104 w 2215429"/>
              <a:gd name="connsiteY2" fmla="*/ 2772626 h 2772626"/>
              <a:gd name="connsiteX3" fmla="*/ 0 w 2215429"/>
              <a:gd name="connsiteY3" fmla="*/ 2016541 h 277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429" h="2772626">
                <a:moveTo>
                  <a:pt x="0" y="2016541"/>
                </a:moveTo>
                <a:lnTo>
                  <a:pt x="2215429" y="0"/>
                </a:lnTo>
                <a:lnTo>
                  <a:pt x="936104" y="2772626"/>
                </a:lnTo>
                <a:lnTo>
                  <a:pt x="0" y="2016541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90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2663788" y="2744924"/>
            <a:ext cx="1332148" cy="75205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23447" y="350797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888796" y="439241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03948" y="2420888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03283" y="1448755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652120" y="800708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6624228" y="108874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4571492" y="476672"/>
            <a:ext cx="4572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Так как </a:t>
            </a:r>
            <a:r>
              <a:rPr lang="ru-RU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</a:t>
            </a:r>
            <a:r>
              <a:rPr lang="ru-RU" smtClean="0">
                <a:latin typeface="Arial" pitchFamily="34" charset="0"/>
                <a:cs typeface="Arial" pitchFamily="34" charset="0"/>
              </a:rPr>
              <a:t>║</a:t>
            </a:r>
            <a:r>
              <a:rPr lang="ru-RU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u-RU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, то угол между прямой </a:t>
            </a:r>
            <a:r>
              <a:rPr lang="ru-RU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 и пл.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</a:rPr>
              <a:t>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 равен углу между прямой 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и пл.</a:t>
            </a:r>
            <a:r>
              <a:rPr lang="en-US" smtClean="0">
                <a:latin typeface="Arial" pitchFamily="34" charset="0"/>
                <a:cs typeface="Arial" pitchFamily="34" charset="0"/>
              </a:rPr>
              <a:t> 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. </a:t>
            </a:r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24687 -0.00602 L -0.25 -0.29629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5652120" y="800708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624228" y="108874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4571492" y="476672"/>
            <a:ext cx="4572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Так как АВ║С</a:t>
            </a:r>
            <a:r>
              <a:rPr lang="ru-RU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, то угол между прямой </a:t>
            </a:r>
            <a:r>
              <a:rPr lang="ru-RU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 и пл.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</a:rPr>
              <a:t>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 равен углу между прямой 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и пл.</a:t>
            </a:r>
            <a:r>
              <a:rPr lang="en-US" smtClean="0">
                <a:latin typeface="Arial" pitchFamily="34" charset="0"/>
                <a:cs typeface="Arial" pitchFamily="34" charset="0"/>
              </a:rPr>
              <a:t> 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. </a:t>
            </a:r>
            <a:endParaRPr lang="ru-RU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23447" y="350797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AutoShape 10"/>
          <p:cNvSpPr>
            <a:spLocks noChangeShapeType="1"/>
          </p:cNvSpPr>
          <p:nvPr/>
        </p:nvSpPr>
        <p:spPr bwMode="auto">
          <a:xfrm flipH="1" flipV="1">
            <a:off x="432088" y="1493849"/>
            <a:ext cx="3528722" cy="1250546"/>
          </a:xfrm>
          <a:prstGeom prst="straightConnector1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995936" y="440668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3887924" y="2816932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03283" y="1448755"/>
            <a:ext cx="2274383" cy="20505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572000" y="1484784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Прямая </a:t>
            </a:r>
            <a:r>
              <a:rPr lang="en-US" b="1" smtClean="0">
                <a:solidFill>
                  <a:srgbClr val="C00000"/>
                </a:solidFill>
              </a:rPr>
              <a:t>A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C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ru-RU" smtClean="0"/>
              <a:t>является проекцией наклонной 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</a:t>
            </a:r>
            <a:r>
              <a:rPr lang="ru-RU" smtClean="0"/>
              <a:t> на пл.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83968" y="2312876"/>
            <a:ext cx="4860032" cy="1764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По теореме о трех перпендикулярах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en-US" sz="2800" b="1" baseline="-25000" smtClean="0">
                <a:latin typeface="Arial"/>
                <a:cs typeface="Arial"/>
              </a:rPr>
              <a:t>┴</a:t>
            </a:r>
            <a:r>
              <a:rPr lang="ru-RU" baseline="-25000" smtClean="0"/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</a:t>
            </a:r>
            <a:r>
              <a:rPr lang="ru-RU" smtClean="0"/>
              <a:t> </a:t>
            </a:r>
            <a:r>
              <a:rPr lang="en-US" smtClean="0"/>
              <a:t/>
            </a:r>
            <a:br>
              <a:rPr lang="en-US" smtClean="0"/>
            </a:br>
            <a:endParaRPr lang="ru-RU" smtClean="0"/>
          </a:p>
          <a:p>
            <a:r>
              <a:rPr lang="en-US" smtClean="0"/>
              <a:t>(</a:t>
            </a:r>
            <a:r>
              <a:rPr lang="ru-RU" smtClean="0"/>
              <a:t>прямая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ru-RU" baseline="-25000" smtClean="0"/>
              <a:t> </a:t>
            </a:r>
            <a:r>
              <a:rPr lang="ru-RU" smtClean="0"/>
              <a:t>лежит  в плоскости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ru-RU" b="1" baseline="-25000" smtClean="0">
                <a:solidFill>
                  <a:srgbClr val="006600"/>
                </a:solidFill>
              </a:rPr>
              <a:t> </a:t>
            </a:r>
            <a:r>
              <a:rPr lang="ru-RU" b="1" smtClean="0">
                <a:solidFill>
                  <a:srgbClr val="006600"/>
                </a:solidFill>
              </a:rPr>
              <a:t> </a:t>
            </a:r>
            <a:r>
              <a:rPr lang="ru-RU" b="1" smtClean="0"/>
              <a:t> </a:t>
            </a:r>
            <a:r>
              <a:rPr lang="ru-RU" smtClean="0"/>
              <a:t>и перпендикулярна к проекции </a:t>
            </a:r>
            <a:r>
              <a:rPr lang="en-US" b="1" smtClean="0">
                <a:solidFill>
                  <a:srgbClr val="C00000"/>
                </a:solidFill>
              </a:rPr>
              <a:t>A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C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ru-RU" b="1" smtClean="0">
                <a:solidFill>
                  <a:srgbClr val="C00000"/>
                </a:solidFill>
              </a:rPr>
              <a:t> </a:t>
            </a:r>
            <a:r>
              <a:rPr lang="ru-RU" smtClean="0"/>
              <a:t>наклонной 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</a:t>
            </a:r>
            <a:r>
              <a:rPr lang="ru-RU" b="1" smtClean="0">
                <a:solidFill>
                  <a:srgbClr val="FF0000"/>
                </a:solidFill>
              </a:rPr>
              <a:t> </a:t>
            </a:r>
            <a:r>
              <a:rPr lang="ru-RU" smtClean="0"/>
              <a:t>на плоскость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ru-RU" smtClean="0"/>
              <a:t> поэтому она (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ru-RU" smtClean="0"/>
              <a:t>) перпендикулярна и к самой наклонной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 </a:t>
            </a:r>
            <a:r>
              <a:rPr lang="ru-RU" smtClean="0"/>
              <a:t>)</a:t>
            </a:r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71" name="Полилиния 70"/>
          <p:cNvSpPr/>
          <p:nvPr/>
        </p:nvSpPr>
        <p:spPr>
          <a:xfrm>
            <a:off x="467544" y="692696"/>
            <a:ext cx="3447535" cy="758874"/>
          </a:xfrm>
          <a:custGeom>
            <a:avLst/>
            <a:gdLst>
              <a:gd name="connsiteX0" fmla="*/ 0 w 3447535"/>
              <a:gd name="connsiteY0" fmla="*/ 722870 h 722870"/>
              <a:gd name="connsiteX1" fmla="*/ 2174789 w 3447535"/>
              <a:gd name="connsiteY1" fmla="*/ 722870 h 722870"/>
              <a:gd name="connsiteX2" fmla="*/ 3447535 w 3447535"/>
              <a:gd name="connsiteY2" fmla="*/ 6179 h 722870"/>
              <a:gd name="connsiteX3" fmla="*/ 1248032 w 3447535"/>
              <a:gd name="connsiteY3" fmla="*/ 0 h 722870"/>
              <a:gd name="connsiteX4" fmla="*/ 0 w 3447535"/>
              <a:gd name="connsiteY4" fmla="*/ 722870 h 72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7535" h="722870">
                <a:moveTo>
                  <a:pt x="0" y="722870"/>
                </a:moveTo>
                <a:lnTo>
                  <a:pt x="2174789" y="722870"/>
                </a:lnTo>
                <a:lnTo>
                  <a:pt x="3447535" y="6179"/>
                </a:lnTo>
                <a:lnTo>
                  <a:pt x="1248032" y="0"/>
                </a:lnTo>
                <a:lnTo>
                  <a:pt x="0" y="722870"/>
                </a:lnTo>
                <a:close/>
              </a:path>
            </a:pathLst>
          </a:cu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395536" y="692696"/>
            <a:ext cx="1332148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5" name="Прямая соединительная линия 34"/>
          <p:cNvCxnSpPr>
            <a:stCxn id="51" idx="0"/>
            <a:endCxn id="52" idx="0"/>
          </p:cNvCxnSpPr>
          <p:nvPr/>
        </p:nvCxnSpPr>
        <p:spPr>
          <a:xfrm flipV="1">
            <a:off x="395536" y="689927"/>
            <a:ext cx="3585439" cy="75482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1727684" y="692696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8" grpId="0"/>
      <p:bldP spid="72" grpId="0"/>
      <p:bldP spid="71" grpId="0" animBg="1"/>
      <p:bldP spid="7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5652120" y="800708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624228" y="108874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4571492" y="476672"/>
            <a:ext cx="4572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Так как АВ║С</a:t>
            </a:r>
            <a:r>
              <a:rPr lang="ru-RU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, то угол между прямой </a:t>
            </a:r>
            <a:r>
              <a:rPr lang="ru-RU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 и пл.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</a:rPr>
              <a:t>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 равен углу между прямой 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baseline="-25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и пл.</a:t>
            </a:r>
            <a:r>
              <a:rPr lang="en-US" smtClean="0">
                <a:latin typeface="Arial" pitchFamily="34" charset="0"/>
                <a:cs typeface="Arial" pitchFamily="34" charset="0"/>
              </a:rPr>
              <a:t> CB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mtClean="0">
                <a:latin typeface="Arial" pitchFamily="34" charset="0"/>
                <a:cs typeface="Arial" pitchFamily="34" charset="0"/>
              </a:rPr>
              <a:t>. </a:t>
            </a:r>
            <a:endParaRPr lang="ru-RU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395537" y="3501008"/>
            <a:ext cx="2260368" cy="6969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AutoShape 10"/>
          <p:cNvSpPr>
            <a:spLocks noChangeShapeType="1"/>
          </p:cNvSpPr>
          <p:nvPr/>
        </p:nvSpPr>
        <p:spPr bwMode="auto">
          <a:xfrm flipH="1" flipV="1">
            <a:off x="432088" y="1493849"/>
            <a:ext cx="3528722" cy="1250546"/>
          </a:xfrm>
          <a:prstGeom prst="straightConnector1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995936" y="440668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3887924" y="2816932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572000" y="1484784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Прямая </a:t>
            </a:r>
            <a:r>
              <a:rPr lang="en-US" b="1" smtClean="0">
                <a:solidFill>
                  <a:srgbClr val="C00000"/>
                </a:solidFill>
              </a:rPr>
              <a:t>A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C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ru-RU" smtClean="0"/>
              <a:t>является проекцией наклонной 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</a:t>
            </a:r>
            <a:r>
              <a:rPr lang="ru-RU" smtClean="0"/>
              <a:t> на пл.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83968" y="2312876"/>
            <a:ext cx="4860032" cy="1764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По теореме о трех перпендикулярах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en-US" sz="2800" b="1" baseline="-25000" smtClean="0">
                <a:latin typeface="Arial"/>
                <a:cs typeface="Arial"/>
              </a:rPr>
              <a:t>┴</a:t>
            </a:r>
            <a:r>
              <a:rPr lang="ru-RU" baseline="-25000" smtClean="0"/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</a:t>
            </a:r>
            <a:r>
              <a:rPr lang="ru-RU" smtClean="0"/>
              <a:t> </a:t>
            </a:r>
            <a:r>
              <a:rPr lang="en-US" smtClean="0"/>
              <a:t/>
            </a:r>
            <a:br>
              <a:rPr lang="en-US" smtClean="0"/>
            </a:br>
            <a:endParaRPr lang="ru-RU" smtClean="0"/>
          </a:p>
          <a:p>
            <a:r>
              <a:rPr lang="en-US" smtClean="0"/>
              <a:t>(</a:t>
            </a:r>
            <a:r>
              <a:rPr lang="ru-RU" smtClean="0"/>
              <a:t>прямая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ru-RU" baseline="-25000" smtClean="0"/>
              <a:t> </a:t>
            </a:r>
            <a:r>
              <a:rPr lang="ru-RU" smtClean="0"/>
              <a:t>лежит  в плоскости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ru-RU" b="1" baseline="-25000" smtClean="0">
                <a:solidFill>
                  <a:srgbClr val="006600"/>
                </a:solidFill>
              </a:rPr>
              <a:t> </a:t>
            </a:r>
            <a:r>
              <a:rPr lang="ru-RU" b="1" smtClean="0">
                <a:solidFill>
                  <a:srgbClr val="006600"/>
                </a:solidFill>
              </a:rPr>
              <a:t> </a:t>
            </a:r>
            <a:r>
              <a:rPr lang="ru-RU" b="1" smtClean="0"/>
              <a:t> </a:t>
            </a:r>
            <a:r>
              <a:rPr lang="ru-RU" smtClean="0"/>
              <a:t>и перпендикулярна к проекции </a:t>
            </a:r>
            <a:r>
              <a:rPr lang="en-US" b="1" smtClean="0">
                <a:solidFill>
                  <a:srgbClr val="C00000"/>
                </a:solidFill>
              </a:rPr>
              <a:t>A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en-US" b="1" smtClean="0">
                <a:solidFill>
                  <a:srgbClr val="C00000"/>
                </a:solidFill>
              </a:rPr>
              <a:t>C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ru-RU" b="1" smtClean="0">
                <a:solidFill>
                  <a:srgbClr val="C00000"/>
                </a:solidFill>
              </a:rPr>
              <a:t> </a:t>
            </a:r>
            <a:r>
              <a:rPr lang="ru-RU" smtClean="0"/>
              <a:t>наклонной 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</a:t>
            </a:r>
            <a:r>
              <a:rPr lang="ru-RU" b="1" smtClean="0">
                <a:solidFill>
                  <a:srgbClr val="FF0000"/>
                </a:solidFill>
              </a:rPr>
              <a:t> </a:t>
            </a:r>
            <a:r>
              <a:rPr lang="ru-RU" smtClean="0"/>
              <a:t>на плоскость </a:t>
            </a:r>
            <a:r>
              <a:rPr lang="en-US" b="1" smtClean="0">
                <a:solidFill>
                  <a:srgbClr val="006600"/>
                </a:solidFill>
              </a:rPr>
              <a:t>A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C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D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ru-RU" smtClean="0"/>
              <a:t> поэтому она (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ru-RU" smtClean="0"/>
              <a:t>) перпендикулярна и к самой наклонной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 </a:t>
            </a:r>
            <a:r>
              <a:rPr lang="ru-RU" smtClean="0"/>
              <a:t>)</a:t>
            </a:r>
            <a:endParaRPr lang="ru-RU" b="1">
              <a:solidFill>
                <a:srgbClr val="006600"/>
              </a:solidFill>
            </a:endParaRPr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395536" y="692696"/>
            <a:ext cx="1332148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0" y="4221088"/>
            <a:ext cx="8928484" cy="1210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Аналогично </a:t>
            </a:r>
            <a:r>
              <a:rPr lang="ru-RU" b="1" smtClean="0">
                <a:solidFill>
                  <a:srgbClr val="FF00FF"/>
                </a:solidFill>
              </a:rPr>
              <a:t>С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en-US" sz="2800" b="1" baseline="-25000" smtClean="0">
                <a:latin typeface="Arial"/>
                <a:cs typeface="Arial"/>
              </a:rPr>
              <a:t>┴</a:t>
            </a:r>
            <a:r>
              <a:rPr lang="ru-RU" baseline="-25000" smtClean="0"/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</a:t>
            </a:r>
            <a:r>
              <a:rPr lang="ru-RU" smtClean="0"/>
              <a:t> </a:t>
            </a:r>
          </a:p>
          <a:p>
            <a:endParaRPr lang="ru-RU" smtClean="0"/>
          </a:p>
          <a:p>
            <a:r>
              <a:rPr lang="en-US" smtClean="0"/>
              <a:t>(</a:t>
            </a:r>
            <a:r>
              <a:rPr lang="ru-RU" smtClean="0"/>
              <a:t>прямая </a:t>
            </a:r>
            <a:r>
              <a:rPr lang="ru-RU" b="1" smtClean="0">
                <a:solidFill>
                  <a:srgbClr val="FF00FF"/>
                </a:solidFill>
              </a:rPr>
              <a:t>С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aseline="-25000" smtClean="0"/>
              <a:t> </a:t>
            </a:r>
            <a:r>
              <a:rPr lang="ru-RU" baseline="-25000" smtClean="0"/>
              <a:t> </a:t>
            </a:r>
            <a:r>
              <a:rPr lang="ru-RU" smtClean="0"/>
              <a:t>лежит  в плоскости </a:t>
            </a:r>
            <a:r>
              <a:rPr lang="ru-RU" b="1" smtClean="0">
                <a:solidFill>
                  <a:srgbClr val="006600"/>
                </a:solidFill>
              </a:rPr>
              <a:t>СС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ru-RU" b="1" baseline="-25000" smtClean="0">
                <a:solidFill>
                  <a:srgbClr val="006600"/>
                </a:solidFill>
              </a:rPr>
              <a:t> </a:t>
            </a:r>
            <a:r>
              <a:rPr lang="ru-RU" b="1" smtClean="0">
                <a:solidFill>
                  <a:srgbClr val="006600"/>
                </a:solidFill>
              </a:rPr>
              <a:t> </a:t>
            </a:r>
            <a:r>
              <a:rPr lang="ru-RU" b="1" smtClean="0"/>
              <a:t> </a:t>
            </a:r>
            <a:r>
              <a:rPr lang="ru-RU" smtClean="0"/>
              <a:t>и перпендикулярна к проекции </a:t>
            </a:r>
            <a:r>
              <a:rPr lang="en-US" b="1" smtClean="0">
                <a:solidFill>
                  <a:srgbClr val="C00000"/>
                </a:solidFill>
              </a:rPr>
              <a:t>BC</a:t>
            </a:r>
            <a:r>
              <a:rPr lang="en-US" b="1" baseline="-25000" smtClean="0">
                <a:solidFill>
                  <a:srgbClr val="C00000"/>
                </a:solidFill>
              </a:rPr>
              <a:t>1</a:t>
            </a:r>
            <a:r>
              <a:rPr lang="ru-RU" b="1" smtClean="0">
                <a:solidFill>
                  <a:srgbClr val="C00000"/>
                </a:solidFill>
              </a:rPr>
              <a:t> </a:t>
            </a:r>
            <a:r>
              <a:rPr lang="ru-RU" smtClean="0"/>
              <a:t>наклонной 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</a:t>
            </a:r>
            <a:r>
              <a:rPr lang="ru-RU" b="1" smtClean="0">
                <a:solidFill>
                  <a:srgbClr val="FF0000"/>
                </a:solidFill>
              </a:rPr>
              <a:t> </a:t>
            </a:r>
            <a:r>
              <a:rPr lang="ru-RU" smtClean="0"/>
              <a:t>на плоскость </a:t>
            </a:r>
            <a:r>
              <a:rPr lang="ru-RU" b="1" smtClean="0">
                <a:solidFill>
                  <a:srgbClr val="006600"/>
                </a:solidFill>
              </a:rPr>
              <a:t>СС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en-US" b="1" baseline="-25000" smtClean="0">
                <a:solidFill>
                  <a:srgbClr val="006600"/>
                </a:solidFill>
              </a:rPr>
              <a:t>1</a:t>
            </a:r>
            <a:r>
              <a:rPr lang="en-US" b="1" smtClean="0">
                <a:solidFill>
                  <a:srgbClr val="006600"/>
                </a:solidFill>
              </a:rPr>
              <a:t>B</a:t>
            </a:r>
            <a:r>
              <a:rPr lang="ru-RU" b="1" baseline="-25000" smtClean="0">
                <a:solidFill>
                  <a:srgbClr val="006600"/>
                </a:solidFill>
              </a:rPr>
              <a:t> </a:t>
            </a:r>
            <a:r>
              <a:rPr lang="en-US" smtClean="0"/>
              <a:t>  </a:t>
            </a:r>
            <a:r>
              <a:rPr lang="ru-RU" smtClean="0"/>
              <a:t>поэтому она (</a:t>
            </a:r>
            <a:r>
              <a:rPr lang="en-US" b="1" smtClean="0">
                <a:solidFill>
                  <a:srgbClr val="FF00FF"/>
                </a:solidFill>
              </a:rPr>
              <a:t>CB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ru-RU" smtClean="0"/>
              <a:t>) перпендикулярна и к самой наклонной </a:t>
            </a:r>
            <a:r>
              <a:rPr lang="ru-RU" b="1" smtClean="0">
                <a:solidFill>
                  <a:srgbClr val="FF0000"/>
                </a:solidFill>
              </a:rPr>
              <a:t>АС</a:t>
            </a:r>
            <a:r>
              <a:rPr lang="ru-RU" b="1" baseline="-25000" smtClean="0">
                <a:solidFill>
                  <a:srgbClr val="FF0000"/>
                </a:solidFill>
              </a:rPr>
              <a:t>1  </a:t>
            </a:r>
            <a:r>
              <a:rPr lang="ru-RU" smtClean="0"/>
              <a:t>)</a:t>
            </a:r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417095" y="1459832"/>
            <a:ext cx="2225842" cy="2033336"/>
          </a:xfrm>
          <a:custGeom>
            <a:avLst/>
            <a:gdLst>
              <a:gd name="connsiteX0" fmla="*/ 0 w 2225842"/>
              <a:gd name="connsiteY0" fmla="*/ 0 h 2033336"/>
              <a:gd name="connsiteX1" fmla="*/ 2225842 w 2225842"/>
              <a:gd name="connsiteY1" fmla="*/ 8021 h 2033336"/>
              <a:gd name="connsiteX2" fmla="*/ 2221831 w 2225842"/>
              <a:gd name="connsiteY2" fmla="*/ 2033336 h 2033336"/>
              <a:gd name="connsiteX3" fmla="*/ 4010 w 2225842"/>
              <a:gd name="connsiteY3" fmla="*/ 2029326 h 2033336"/>
              <a:gd name="connsiteX4" fmla="*/ 0 w 2225842"/>
              <a:gd name="connsiteY4" fmla="*/ 0 h 203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5842" h="2033336">
                <a:moveTo>
                  <a:pt x="0" y="0"/>
                </a:moveTo>
                <a:lnTo>
                  <a:pt x="2225842" y="8021"/>
                </a:lnTo>
                <a:lnTo>
                  <a:pt x="2221831" y="2033336"/>
                </a:lnTo>
                <a:lnTo>
                  <a:pt x="4010" y="2029326"/>
                </a:lnTo>
                <a:cubicBezTo>
                  <a:pt x="2673" y="1352884"/>
                  <a:pt x="1337" y="676442"/>
                  <a:pt x="0" y="0"/>
                </a:cubicBezTo>
                <a:close/>
              </a:path>
            </a:pathLst>
          </a:custGeom>
          <a:solidFill>
            <a:srgbClr val="92D05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flipH="1">
            <a:off x="395536" y="1448780"/>
            <a:ext cx="2261262" cy="2054468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74" idx="0"/>
            <a:endCxn id="74" idx="2"/>
          </p:cNvCxnSpPr>
          <p:nvPr/>
        </p:nvCxnSpPr>
        <p:spPr>
          <a:xfrm>
            <a:off x="417095" y="1459832"/>
            <a:ext cx="2221830" cy="203333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/>
        </p:nvSpPr>
        <p:spPr>
          <a:xfrm>
            <a:off x="6840252" y="4653136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5472100" y="3537012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олилиния 74"/>
          <p:cNvSpPr/>
          <p:nvPr/>
        </p:nvSpPr>
        <p:spPr>
          <a:xfrm>
            <a:off x="421574" y="700644"/>
            <a:ext cx="3544784" cy="2790701"/>
          </a:xfrm>
          <a:custGeom>
            <a:avLst/>
            <a:gdLst>
              <a:gd name="connsiteX0" fmla="*/ 3532909 w 3544784"/>
              <a:gd name="connsiteY0" fmla="*/ 2036618 h 2790701"/>
              <a:gd name="connsiteX1" fmla="*/ 3544784 w 3544784"/>
              <a:gd name="connsiteY1" fmla="*/ 0 h 2790701"/>
              <a:gd name="connsiteX2" fmla="*/ 0 w 3544784"/>
              <a:gd name="connsiteY2" fmla="*/ 742208 h 2790701"/>
              <a:gd name="connsiteX3" fmla="*/ 0 w 3544784"/>
              <a:gd name="connsiteY3" fmla="*/ 2790701 h 2790701"/>
              <a:gd name="connsiteX4" fmla="*/ 3532909 w 3544784"/>
              <a:gd name="connsiteY4" fmla="*/ 2036618 h 279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4784" h="2790701">
                <a:moveTo>
                  <a:pt x="3532909" y="2036618"/>
                </a:moveTo>
                <a:cubicBezTo>
                  <a:pt x="3536867" y="1357745"/>
                  <a:pt x="3540826" y="678873"/>
                  <a:pt x="3544784" y="0"/>
                </a:cubicBezTo>
                <a:lnTo>
                  <a:pt x="0" y="742208"/>
                </a:lnTo>
                <a:lnTo>
                  <a:pt x="0" y="2790701"/>
                </a:lnTo>
                <a:lnTo>
                  <a:pt x="3532909" y="2036618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616116" y="2204864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23447" y="350797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395536" y="692696"/>
            <a:ext cx="1332148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888796" y="439241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03948" y="2420888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03283" y="1448755"/>
            <a:ext cx="2274383" cy="205057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480212" y="1196752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884368" y="144878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4247964" y="584684"/>
            <a:ext cx="4716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Итак, прямая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перпендикулярна к двум пересекающимся прямым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smtClean="0"/>
              <a:t> </a:t>
            </a:r>
            <a:r>
              <a:rPr lang="ru-RU" smtClean="0"/>
              <a:t>и </a:t>
            </a:r>
            <a:r>
              <a:rPr lang="en-US" b="1" smtClean="0">
                <a:solidFill>
                  <a:srgbClr val="FF00FF"/>
                </a:solidFill>
              </a:rPr>
              <a:t>CB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ru-RU" smtClean="0"/>
              <a:t>, лежащим в плоскости </a:t>
            </a:r>
            <a:r>
              <a:rPr lang="en-US" smtClean="0"/>
              <a:t>CB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, значит, эта прямая перпендикулярна плоскости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.</a:t>
            </a:r>
            <a:endParaRPr lang="ru-RU" sz="2800"/>
          </a:p>
        </p:txBody>
      </p:sp>
      <p:sp>
        <p:nvSpPr>
          <p:cNvPr id="80" name="Полилиния 79"/>
          <p:cNvSpPr/>
          <p:nvPr/>
        </p:nvSpPr>
        <p:spPr>
          <a:xfrm>
            <a:off x="532563" y="1090246"/>
            <a:ext cx="2120202" cy="2270928"/>
          </a:xfrm>
          <a:custGeom>
            <a:avLst/>
            <a:gdLst>
              <a:gd name="connsiteX0" fmla="*/ 1652953 w 2120202"/>
              <a:gd name="connsiteY0" fmla="*/ 0 h 2270928"/>
              <a:gd name="connsiteX1" fmla="*/ 2120202 w 2120202"/>
              <a:gd name="connsiteY1" fmla="*/ 361741 h 2270928"/>
              <a:gd name="connsiteX2" fmla="*/ 0 w 2120202"/>
              <a:gd name="connsiteY2" fmla="*/ 2270928 h 2270928"/>
              <a:gd name="connsiteX3" fmla="*/ 1652953 w 2120202"/>
              <a:gd name="connsiteY3" fmla="*/ 0 h 227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202" h="2270928">
                <a:moveTo>
                  <a:pt x="1652953" y="0"/>
                </a:moveTo>
                <a:lnTo>
                  <a:pt x="2120202" y="361741"/>
                </a:lnTo>
                <a:lnTo>
                  <a:pt x="0" y="2270928"/>
                </a:lnTo>
                <a:lnTo>
                  <a:pt x="165295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4391980" y="1880828"/>
            <a:ext cx="4572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Построим точку пересечения прямой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с плоскостью </a:t>
            </a:r>
            <a:r>
              <a:rPr lang="en-US" smtClean="0"/>
              <a:t>CB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.</a:t>
            </a:r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4391980" y="2636912"/>
            <a:ext cx="45725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Прямая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лежит в диагональной плоскости </a:t>
            </a:r>
            <a:r>
              <a:rPr lang="ru-RU" b="1" smtClean="0">
                <a:solidFill>
                  <a:srgbClr val="00B050"/>
                </a:solidFill>
              </a:rPr>
              <a:t>АА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 </a:t>
            </a:r>
            <a:r>
              <a:rPr lang="ru-RU" smtClean="0"/>
              <a:t>, которая пересекает  верхнюю грань  </a:t>
            </a:r>
            <a:r>
              <a:rPr lang="en-US" b="1" smtClean="0"/>
              <a:t>A</a:t>
            </a:r>
            <a:r>
              <a:rPr lang="en-US" b="1" baseline="-25000" smtClean="0"/>
              <a:t>1</a:t>
            </a:r>
            <a:r>
              <a:rPr lang="en-US" b="1" smtClean="0"/>
              <a:t>B</a:t>
            </a:r>
            <a:r>
              <a:rPr lang="en-US" b="1" baseline="-25000" smtClean="0"/>
              <a:t>1</a:t>
            </a:r>
            <a:r>
              <a:rPr lang="en-US" b="1" smtClean="0"/>
              <a:t>C</a:t>
            </a:r>
            <a:r>
              <a:rPr lang="en-US" b="1" baseline="-25000" smtClean="0"/>
              <a:t>1</a:t>
            </a:r>
            <a:r>
              <a:rPr lang="en-US" b="1" smtClean="0"/>
              <a:t>D</a:t>
            </a:r>
            <a:r>
              <a:rPr lang="en-US" b="1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по прямой  </a:t>
            </a:r>
            <a:r>
              <a:rPr lang="ru-RU" b="1" smtClean="0"/>
              <a:t>А</a:t>
            </a:r>
            <a:r>
              <a:rPr lang="ru-RU" b="1" baseline="-25000" smtClean="0"/>
              <a:t>1</a:t>
            </a:r>
            <a:r>
              <a:rPr lang="ru-RU" b="1" smtClean="0"/>
              <a:t>С</a:t>
            </a:r>
            <a:r>
              <a:rPr lang="ru-RU" b="1" baseline="-25000" smtClean="0"/>
              <a:t>1</a:t>
            </a:r>
            <a:r>
              <a:rPr lang="ru-RU" smtClean="0"/>
              <a:t>, а плоскость 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по прямой </a:t>
            </a:r>
            <a:r>
              <a:rPr lang="ru-RU" b="1" smtClean="0"/>
              <a:t>О</a:t>
            </a:r>
            <a:r>
              <a:rPr lang="ru-RU" b="1" baseline="-25000" smtClean="0"/>
              <a:t>1</a:t>
            </a:r>
            <a:r>
              <a:rPr lang="ru-RU" b="1" smtClean="0"/>
              <a:t>С</a:t>
            </a:r>
            <a:r>
              <a:rPr lang="ru-RU" smtClean="0"/>
              <a:t>, где </a:t>
            </a:r>
            <a:r>
              <a:rPr lang="ru-RU" b="1" smtClean="0"/>
              <a:t>О</a:t>
            </a:r>
            <a:r>
              <a:rPr lang="ru-RU" b="1" baseline="-25000" smtClean="0"/>
              <a:t>1</a:t>
            </a:r>
            <a:r>
              <a:rPr lang="ru-RU" smtClean="0"/>
              <a:t> – центр квадрата </a:t>
            </a:r>
            <a:r>
              <a:rPr lang="en-US" b="1" smtClean="0"/>
              <a:t>A</a:t>
            </a:r>
            <a:r>
              <a:rPr lang="en-US" b="1" baseline="-25000" smtClean="0"/>
              <a:t>1</a:t>
            </a:r>
            <a:r>
              <a:rPr lang="en-US" b="1" smtClean="0"/>
              <a:t>B</a:t>
            </a:r>
            <a:r>
              <a:rPr lang="en-US" b="1" baseline="-25000" smtClean="0"/>
              <a:t>1</a:t>
            </a:r>
            <a:r>
              <a:rPr lang="en-US" b="1" smtClean="0"/>
              <a:t>C</a:t>
            </a:r>
            <a:r>
              <a:rPr lang="en-US" b="1" baseline="-25000" smtClean="0"/>
              <a:t>1</a:t>
            </a:r>
            <a:r>
              <a:rPr lang="en-US" b="1" smtClean="0"/>
              <a:t>D</a:t>
            </a:r>
            <a:r>
              <a:rPr lang="en-US" b="1" baseline="-25000" smtClean="0"/>
              <a:t>1</a:t>
            </a:r>
            <a:r>
              <a:rPr lang="ru-RU" smtClean="0"/>
              <a:t>.</a:t>
            </a:r>
            <a:endParaRPr lang="ru-RU" b="1"/>
          </a:p>
        </p:txBody>
      </p:sp>
      <p:cxnSp>
        <p:nvCxnSpPr>
          <p:cNvPr id="78" name="Прямая соединительная линия 77"/>
          <p:cNvCxnSpPr>
            <a:endCxn id="75" idx="3"/>
          </p:cNvCxnSpPr>
          <p:nvPr/>
        </p:nvCxnSpPr>
        <p:spPr>
          <a:xfrm flipH="1">
            <a:off x="421574" y="1052736"/>
            <a:ext cx="1774162" cy="24386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AutoShape 10"/>
          <p:cNvSpPr>
            <a:spLocks noChangeShapeType="1"/>
          </p:cNvSpPr>
          <p:nvPr/>
        </p:nvSpPr>
        <p:spPr bwMode="auto">
          <a:xfrm flipH="1" flipV="1">
            <a:off x="432088" y="1493849"/>
            <a:ext cx="3528722" cy="125054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2123728" y="728700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smtClean="0"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0" y="4293096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Прямые 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и </a:t>
            </a:r>
            <a:r>
              <a:rPr lang="ru-RU" b="1" smtClean="0"/>
              <a:t>СО</a:t>
            </a:r>
            <a:r>
              <a:rPr lang="ru-RU" b="1" baseline="-25000" smtClean="0"/>
              <a:t>1</a:t>
            </a:r>
            <a:r>
              <a:rPr lang="ru-RU" b="1" smtClean="0"/>
              <a:t>  </a:t>
            </a:r>
            <a:r>
              <a:rPr lang="ru-RU" smtClean="0"/>
              <a:t> лежат в одной плоскости </a:t>
            </a:r>
            <a:r>
              <a:rPr lang="ru-RU" b="1" smtClean="0">
                <a:solidFill>
                  <a:srgbClr val="00B050"/>
                </a:solidFill>
              </a:rPr>
              <a:t>АА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  </a:t>
            </a:r>
            <a:r>
              <a:rPr lang="ru-RU" smtClean="0"/>
              <a:t>и пересекаются в некоторой точке  М, которая и является точкой пересечения прямой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 с плоскостью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.</a:t>
            </a:r>
            <a:endParaRPr lang="ru-RU" b="1"/>
          </a:p>
        </p:txBody>
      </p:sp>
      <p:sp>
        <p:nvSpPr>
          <p:cNvPr id="87" name="Овал 86"/>
          <p:cNvSpPr>
            <a:spLocks noChangeAspect="1"/>
          </p:cNvSpPr>
          <p:nvPr/>
        </p:nvSpPr>
        <p:spPr>
          <a:xfrm>
            <a:off x="1511660" y="1844824"/>
            <a:ext cx="11475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1187624" y="1844824"/>
            <a:ext cx="252028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smtClean="0">
                <a:latin typeface="Arial" pitchFamily="34" charset="0"/>
              </a:rPr>
              <a:t>M</a:t>
            </a:r>
            <a:endPara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1" grpId="0" animBg="1"/>
      <p:bldP spid="75" grpId="0" animBg="1"/>
      <p:bldP spid="72" grpId="0" animBg="1"/>
      <p:bldP spid="40" grpId="0" animBg="1"/>
      <p:bldP spid="41" grpId="0" animBg="1"/>
      <p:bldP spid="67" grpId="0"/>
      <p:bldP spid="68" grpId="0"/>
      <p:bldP spid="74" grpId="0"/>
      <p:bldP spid="83" grpId="0" animBg="1"/>
      <p:bldP spid="84" grpId="0"/>
      <p:bldP spid="87" grpId="0" animBg="1"/>
      <p:bldP spid="8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 88"/>
          <p:cNvSpPr/>
          <p:nvPr/>
        </p:nvSpPr>
        <p:spPr>
          <a:xfrm>
            <a:off x="0" y="5661248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1079612" y="540922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0" y="504918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Таким образом, С</a:t>
            </a:r>
            <a:r>
              <a:rPr lang="ru-RU" baseline="-25000" smtClean="0"/>
              <a:t>1</a:t>
            </a:r>
            <a:r>
              <a:rPr lang="ru-RU" smtClean="0"/>
              <a:t>М – перпендикуляр к плоскости 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. Тогда </a:t>
            </a:r>
            <a:r>
              <a:rPr lang="en-US" smtClean="0"/>
              <a:t>MD</a:t>
            </a:r>
            <a:r>
              <a:rPr lang="ru-RU" baseline="-25000" smtClean="0"/>
              <a:t>1</a:t>
            </a:r>
            <a:r>
              <a:rPr lang="ru-RU" smtClean="0"/>
              <a:t> -  проекция С</a:t>
            </a:r>
            <a:r>
              <a:rPr lang="ru-RU" baseline="-25000" smtClean="0"/>
              <a:t>1</a:t>
            </a:r>
            <a:r>
              <a:rPr lang="en-US" smtClean="0"/>
              <a:t>D</a:t>
            </a:r>
            <a:r>
              <a:rPr lang="ru-RU" baseline="-25000" smtClean="0"/>
              <a:t>1</a:t>
            </a:r>
            <a:r>
              <a:rPr lang="ru-RU" smtClean="0"/>
              <a:t> на эту плоскость 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  и  угол С</a:t>
            </a:r>
            <a:r>
              <a:rPr lang="ru-RU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M</a:t>
            </a:r>
            <a:r>
              <a:rPr lang="ru-RU" smtClean="0"/>
              <a:t> – искомый угол прямой </a:t>
            </a:r>
            <a:r>
              <a:rPr lang="en-US" smtClean="0"/>
              <a:t>C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(</a:t>
            </a:r>
            <a:r>
              <a:rPr lang="ru-RU" smtClean="0"/>
              <a:t>а значит, и АВ) с плоскостью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 </a:t>
            </a:r>
            <a:endParaRPr lang="ru-RU" b="1"/>
          </a:p>
        </p:txBody>
      </p:sp>
      <p:sp>
        <p:nvSpPr>
          <p:cNvPr id="86" name="Прямоугольник 85"/>
          <p:cNvSpPr/>
          <p:nvPr/>
        </p:nvSpPr>
        <p:spPr>
          <a:xfrm>
            <a:off x="6840252" y="4653136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5472100" y="3537012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616116" y="2204864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23447" y="350797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395536" y="692696"/>
            <a:ext cx="1332148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888796" y="439241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03948" y="2420888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03283" y="1448755"/>
            <a:ext cx="2274383" cy="205057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480212" y="1196752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884368" y="1448780"/>
            <a:ext cx="68407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4247964" y="584684"/>
            <a:ext cx="4716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Итак, прямая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перпендикулярна к двум пересекающимся прямым </a:t>
            </a:r>
            <a:r>
              <a:rPr lang="en-US" b="1" smtClean="0">
                <a:solidFill>
                  <a:srgbClr val="FF00FF"/>
                </a:solidFill>
              </a:rPr>
              <a:t>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b="1" smtClean="0">
                <a:solidFill>
                  <a:srgbClr val="FF00FF"/>
                </a:solidFill>
              </a:rPr>
              <a:t>D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en-US" smtClean="0"/>
              <a:t> </a:t>
            </a:r>
            <a:r>
              <a:rPr lang="ru-RU" smtClean="0"/>
              <a:t>и </a:t>
            </a:r>
            <a:r>
              <a:rPr lang="en-US" b="1" smtClean="0">
                <a:solidFill>
                  <a:srgbClr val="FF00FF"/>
                </a:solidFill>
              </a:rPr>
              <a:t>CB</a:t>
            </a:r>
            <a:r>
              <a:rPr lang="en-US" b="1" baseline="-25000" smtClean="0">
                <a:solidFill>
                  <a:srgbClr val="FF00FF"/>
                </a:solidFill>
              </a:rPr>
              <a:t>1</a:t>
            </a:r>
            <a:r>
              <a:rPr lang="ru-RU" smtClean="0"/>
              <a:t>, лежащим в плоскости </a:t>
            </a:r>
            <a:r>
              <a:rPr lang="en-US" smtClean="0"/>
              <a:t>CB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, значит, эта прямая перпендикулярна плоскости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.</a:t>
            </a:r>
            <a:endParaRPr lang="ru-RU" sz="2800"/>
          </a:p>
        </p:txBody>
      </p:sp>
      <p:sp>
        <p:nvSpPr>
          <p:cNvPr id="80" name="Полилиния 79"/>
          <p:cNvSpPr/>
          <p:nvPr/>
        </p:nvSpPr>
        <p:spPr>
          <a:xfrm>
            <a:off x="532563" y="1090246"/>
            <a:ext cx="2120202" cy="2270928"/>
          </a:xfrm>
          <a:custGeom>
            <a:avLst/>
            <a:gdLst>
              <a:gd name="connsiteX0" fmla="*/ 1652953 w 2120202"/>
              <a:gd name="connsiteY0" fmla="*/ 0 h 2270928"/>
              <a:gd name="connsiteX1" fmla="*/ 2120202 w 2120202"/>
              <a:gd name="connsiteY1" fmla="*/ 361741 h 2270928"/>
              <a:gd name="connsiteX2" fmla="*/ 0 w 2120202"/>
              <a:gd name="connsiteY2" fmla="*/ 2270928 h 2270928"/>
              <a:gd name="connsiteX3" fmla="*/ 1652953 w 2120202"/>
              <a:gd name="connsiteY3" fmla="*/ 0 h 227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202" h="2270928">
                <a:moveTo>
                  <a:pt x="1652953" y="0"/>
                </a:moveTo>
                <a:lnTo>
                  <a:pt x="2120202" y="361741"/>
                </a:lnTo>
                <a:lnTo>
                  <a:pt x="0" y="2270928"/>
                </a:lnTo>
                <a:lnTo>
                  <a:pt x="165295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4391980" y="1880828"/>
            <a:ext cx="4572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Построим точку пересечения прямой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с плоскостью </a:t>
            </a:r>
            <a:r>
              <a:rPr lang="en-US" smtClean="0"/>
              <a:t>CB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ru-RU" smtClean="0"/>
              <a:t>.</a:t>
            </a:r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4391980" y="2636912"/>
            <a:ext cx="45725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Прямая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лежит в диагональной плоскости </a:t>
            </a:r>
            <a:r>
              <a:rPr lang="ru-RU" b="1" smtClean="0">
                <a:solidFill>
                  <a:srgbClr val="00B050"/>
                </a:solidFill>
              </a:rPr>
              <a:t>АА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 </a:t>
            </a:r>
            <a:r>
              <a:rPr lang="ru-RU" smtClean="0"/>
              <a:t>, которая пересекает  верхнюю грань  </a:t>
            </a:r>
            <a:r>
              <a:rPr lang="en-US" b="1" smtClean="0"/>
              <a:t>A</a:t>
            </a:r>
            <a:r>
              <a:rPr lang="en-US" b="1" baseline="-25000" smtClean="0"/>
              <a:t>1</a:t>
            </a:r>
            <a:r>
              <a:rPr lang="en-US" b="1" smtClean="0"/>
              <a:t>B</a:t>
            </a:r>
            <a:r>
              <a:rPr lang="en-US" b="1" baseline="-25000" smtClean="0"/>
              <a:t>1</a:t>
            </a:r>
            <a:r>
              <a:rPr lang="en-US" b="1" smtClean="0"/>
              <a:t>C</a:t>
            </a:r>
            <a:r>
              <a:rPr lang="en-US" b="1" baseline="-25000" smtClean="0"/>
              <a:t>1</a:t>
            </a:r>
            <a:r>
              <a:rPr lang="en-US" b="1" smtClean="0"/>
              <a:t>D</a:t>
            </a:r>
            <a:r>
              <a:rPr lang="en-US" b="1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по прямой  </a:t>
            </a:r>
            <a:r>
              <a:rPr lang="ru-RU" b="1" smtClean="0"/>
              <a:t>А</a:t>
            </a:r>
            <a:r>
              <a:rPr lang="ru-RU" b="1" baseline="-25000" smtClean="0"/>
              <a:t>1</a:t>
            </a:r>
            <a:r>
              <a:rPr lang="ru-RU" b="1" smtClean="0"/>
              <a:t>С</a:t>
            </a:r>
            <a:r>
              <a:rPr lang="ru-RU" b="1" baseline="-25000" smtClean="0"/>
              <a:t>1</a:t>
            </a:r>
            <a:r>
              <a:rPr lang="ru-RU" smtClean="0"/>
              <a:t>, а плоскость 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по прямой </a:t>
            </a:r>
            <a:r>
              <a:rPr lang="ru-RU" b="1" smtClean="0"/>
              <a:t>О</a:t>
            </a:r>
            <a:r>
              <a:rPr lang="ru-RU" b="1" baseline="-25000" smtClean="0"/>
              <a:t>1</a:t>
            </a:r>
            <a:r>
              <a:rPr lang="ru-RU" b="1" smtClean="0"/>
              <a:t>С</a:t>
            </a:r>
            <a:r>
              <a:rPr lang="ru-RU" smtClean="0"/>
              <a:t>, где </a:t>
            </a:r>
            <a:r>
              <a:rPr lang="ru-RU" b="1" smtClean="0"/>
              <a:t>О</a:t>
            </a:r>
            <a:r>
              <a:rPr lang="ru-RU" b="1" baseline="-25000" smtClean="0"/>
              <a:t>1</a:t>
            </a:r>
            <a:r>
              <a:rPr lang="ru-RU" smtClean="0"/>
              <a:t> – центр квадрата </a:t>
            </a:r>
            <a:r>
              <a:rPr lang="en-US" b="1" smtClean="0"/>
              <a:t>A</a:t>
            </a:r>
            <a:r>
              <a:rPr lang="en-US" b="1" baseline="-25000" smtClean="0"/>
              <a:t>1</a:t>
            </a:r>
            <a:r>
              <a:rPr lang="en-US" b="1" smtClean="0"/>
              <a:t>B</a:t>
            </a:r>
            <a:r>
              <a:rPr lang="en-US" b="1" baseline="-25000" smtClean="0"/>
              <a:t>1</a:t>
            </a:r>
            <a:r>
              <a:rPr lang="en-US" b="1" smtClean="0"/>
              <a:t>C</a:t>
            </a:r>
            <a:r>
              <a:rPr lang="en-US" b="1" baseline="-25000" smtClean="0"/>
              <a:t>1</a:t>
            </a:r>
            <a:r>
              <a:rPr lang="en-US" b="1" smtClean="0"/>
              <a:t>D</a:t>
            </a:r>
            <a:r>
              <a:rPr lang="en-US" b="1" baseline="-25000" smtClean="0"/>
              <a:t>1</a:t>
            </a:r>
            <a:r>
              <a:rPr lang="ru-RU" smtClean="0"/>
              <a:t>.</a:t>
            </a:r>
            <a:endParaRPr lang="ru-RU" b="1"/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H="1">
            <a:off x="421574" y="1052736"/>
            <a:ext cx="1774162" cy="24386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AutoShape 10"/>
          <p:cNvSpPr>
            <a:spLocks noChangeShapeType="1"/>
          </p:cNvSpPr>
          <p:nvPr/>
        </p:nvSpPr>
        <p:spPr bwMode="auto">
          <a:xfrm flipH="1" flipV="1">
            <a:off x="432088" y="1493849"/>
            <a:ext cx="3528722" cy="125054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2123728" y="728700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smtClean="0"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0" y="4293096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Прямые 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и </a:t>
            </a:r>
            <a:r>
              <a:rPr lang="ru-RU" b="1" smtClean="0"/>
              <a:t>СО</a:t>
            </a:r>
            <a:r>
              <a:rPr lang="ru-RU" b="1" baseline="-25000" smtClean="0"/>
              <a:t>1</a:t>
            </a:r>
            <a:r>
              <a:rPr lang="ru-RU" b="1" smtClean="0"/>
              <a:t>  </a:t>
            </a:r>
            <a:r>
              <a:rPr lang="ru-RU" smtClean="0"/>
              <a:t> лежат в одной плоскости </a:t>
            </a:r>
            <a:r>
              <a:rPr lang="ru-RU" b="1" smtClean="0">
                <a:solidFill>
                  <a:srgbClr val="00B050"/>
                </a:solidFill>
              </a:rPr>
              <a:t>АА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</a:t>
            </a:r>
            <a:r>
              <a:rPr lang="ru-RU" b="1" baseline="-25000" smtClean="0">
                <a:solidFill>
                  <a:srgbClr val="00B050"/>
                </a:solidFill>
              </a:rPr>
              <a:t>1</a:t>
            </a:r>
            <a:r>
              <a:rPr lang="ru-RU" b="1" smtClean="0">
                <a:solidFill>
                  <a:srgbClr val="00B050"/>
                </a:solidFill>
              </a:rPr>
              <a:t>С  </a:t>
            </a:r>
            <a:r>
              <a:rPr lang="ru-RU" smtClean="0"/>
              <a:t>и пересекаются в некоторой точке  М, которая и является точкой пересечения прямой </a:t>
            </a:r>
            <a:r>
              <a:rPr lang="ru-RU" b="1" smtClean="0">
                <a:solidFill>
                  <a:srgbClr val="C00000"/>
                </a:solidFill>
              </a:rPr>
              <a:t>АС</a:t>
            </a:r>
            <a:r>
              <a:rPr lang="ru-RU" b="1" baseline="-25000" smtClean="0">
                <a:solidFill>
                  <a:srgbClr val="C00000"/>
                </a:solidFill>
              </a:rPr>
              <a:t>1</a:t>
            </a:r>
            <a:r>
              <a:rPr lang="ru-RU" smtClean="0"/>
              <a:t>  с плоскостью С</a:t>
            </a:r>
            <a:r>
              <a:rPr lang="en-US" smtClean="0"/>
              <a:t>B</a:t>
            </a:r>
            <a:r>
              <a:rPr lang="en-US" baseline="-25000" smtClean="0"/>
              <a:t>1</a:t>
            </a:r>
            <a:r>
              <a:rPr lang="en-US" smtClean="0"/>
              <a:t>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.</a:t>
            </a:r>
            <a:endParaRPr lang="ru-RU" b="1"/>
          </a:p>
        </p:txBody>
      </p:sp>
      <p:sp>
        <p:nvSpPr>
          <p:cNvPr id="87" name="Овал 86"/>
          <p:cNvSpPr>
            <a:spLocks noChangeAspect="1"/>
          </p:cNvSpPr>
          <p:nvPr/>
        </p:nvSpPr>
        <p:spPr>
          <a:xfrm>
            <a:off x="1511660" y="1844824"/>
            <a:ext cx="11475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1187624" y="1844824"/>
            <a:ext cx="252028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smtClean="0">
                <a:latin typeface="Arial" pitchFamily="34" charset="0"/>
              </a:rPr>
              <a:t>M</a:t>
            </a:r>
            <a:endPara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91" name="Прямая соединительная линия 90"/>
          <p:cNvCxnSpPr>
            <a:stCxn id="55" idx="0"/>
            <a:endCxn id="87" idx="0"/>
          </p:cNvCxnSpPr>
          <p:nvPr/>
        </p:nvCxnSpPr>
        <p:spPr>
          <a:xfrm flipH="1">
            <a:off x="1569035" y="689927"/>
            <a:ext cx="153557" cy="1154897"/>
          </a:xfrm>
          <a:prstGeom prst="line">
            <a:avLst/>
          </a:prstGeom>
          <a:ln w="25400">
            <a:solidFill>
              <a:srgbClr val="0000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Дуга 92"/>
          <p:cNvSpPr/>
          <p:nvPr/>
        </p:nvSpPr>
        <p:spPr>
          <a:xfrm rot="8378124">
            <a:off x="1258888" y="655355"/>
            <a:ext cx="484062" cy="509188"/>
          </a:xfrm>
          <a:prstGeom prst="arc">
            <a:avLst>
              <a:gd name="adj1" fmla="val 16441338"/>
              <a:gd name="adj2" fmla="val 151882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1281448" y="740535"/>
            <a:ext cx="405684" cy="405685"/>
          </a:xfrm>
          <a:custGeom>
            <a:avLst/>
            <a:gdLst>
              <a:gd name="connsiteX0" fmla="*/ 405684 w 405684"/>
              <a:gd name="connsiteY0" fmla="*/ 0 h 405685"/>
              <a:gd name="connsiteX1" fmla="*/ 0 w 405684"/>
              <a:gd name="connsiteY1" fmla="*/ 231820 h 405685"/>
              <a:gd name="connsiteX2" fmla="*/ 32197 w 405684"/>
              <a:gd name="connsiteY2" fmla="*/ 309093 h 405685"/>
              <a:gd name="connsiteX3" fmla="*/ 96591 w 405684"/>
              <a:gd name="connsiteY3" fmla="*/ 373488 h 405685"/>
              <a:gd name="connsiteX4" fmla="*/ 180304 w 405684"/>
              <a:gd name="connsiteY4" fmla="*/ 405685 h 405685"/>
              <a:gd name="connsiteX5" fmla="*/ 328411 w 405684"/>
              <a:gd name="connsiteY5" fmla="*/ 392806 h 405685"/>
              <a:gd name="connsiteX6" fmla="*/ 367048 w 405684"/>
              <a:gd name="connsiteY6" fmla="*/ 367048 h 405685"/>
              <a:gd name="connsiteX7" fmla="*/ 405684 w 405684"/>
              <a:gd name="connsiteY7" fmla="*/ 0 h 4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684" h="405685">
                <a:moveTo>
                  <a:pt x="405684" y="0"/>
                </a:moveTo>
                <a:lnTo>
                  <a:pt x="0" y="231820"/>
                </a:lnTo>
                <a:lnTo>
                  <a:pt x="32197" y="309093"/>
                </a:lnTo>
                <a:lnTo>
                  <a:pt x="96591" y="373488"/>
                </a:lnTo>
                <a:lnTo>
                  <a:pt x="180304" y="405685"/>
                </a:lnTo>
                <a:lnTo>
                  <a:pt x="328411" y="392806"/>
                </a:lnTo>
                <a:lnTo>
                  <a:pt x="367048" y="367048"/>
                </a:lnTo>
                <a:lnTo>
                  <a:pt x="405684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6" name="Прямая соединительная линия 95"/>
          <p:cNvCxnSpPr>
            <a:stCxn id="51" idx="0"/>
          </p:cNvCxnSpPr>
          <p:nvPr/>
        </p:nvCxnSpPr>
        <p:spPr>
          <a:xfrm flipV="1">
            <a:off x="395536" y="692696"/>
            <a:ext cx="3528392" cy="7520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Полилиния 106"/>
          <p:cNvSpPr/>
          <p:nvPr/>
        </p:nvSpPr>
        <p:spPr>
          <a:xfrm>
            <a:off x="428017" y="4168302"/>
            <a:ext cx="1444557" cy="627434"/>
          </a:xfrm>
          <a:custGeom>
            <a:avLst/>
            <a:gdLst>
              <a:gd name="connsiteX0" fmla="*/ 0 w 1444557"/>
              <a:gd name="connsiteY0" fmla="*/ 0 h 627434"/>
              <a:gd name="connsiteX1" fmla="*/ 1444557 w 1444557"/>
              <a:gd name="connsiteY1" fmla="*/ 4864 h 627434"/>
              <a:gd name="connsiteX2" fmla="*/ 963038 w 1444557"/>
              <a:gd name="connsiteY2" fmla="*/ 627434 h 627434"/>
              <a:gd name="connsiteX3" fmla="*/ 0 w 1444557"/>
              <a:gd name="connsiteY3" fmla="*/ 0 h 627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4557" h="627434">
                <a:moveTo>
                  <a:pt x="0" y="0"/>
                </a:moveTo>
                <a:lnTo>
                  <a:pt x="1444557" y="4864"/>
                </a:lnTo>
                <a:lnTo>
                  <a:pt x="963038" y="62743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401191" y="686755"/>
            <a:ext cx="2276475" cy="2809875"/>
          </a:xfrm>
          <a:custGeom>
            <a:avLst/>
            <a:gdLst>
              <a:gd name="connsiteX0" fmla="*/ 0 w 2276475"/>
              <a:gd name="connsiteY0" fmla="*/ 2809875 h 2809875"/>
              <a:gd name="connsiteX1" fmla="*/ 2276475 w 2276475"/>
              <a:gd name="connsiteY1" fmla="*/ 762000 h 2809875"/>
              <a:gd name="connsiteX2" fmla="*/ 1314450 w 2276475"/>
              <a:gd name="connsiteY2" fmla="*/ 0 h 2809875"/>
              <a:gd name="connsiteX3" fmla="*/ 0 w 2276475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475" h="2809875">
                <a:moveTo>
                  <a:pt x="0" y="2809875"/>
                </a:moveTo>
                <a:lnTo>
                  <a:pt x="2276475" y="762000"/>
                </a:lnTo>
                <a:lnTo>
                  <a:pt x="1314450" y="0"/>
                </a:lnTo>
                <a:lnTo>
                  <a:pt x="0" y="28098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>
            <a:endCxn id="53" idx="1"/>
          </p:cNvCxnSpPr>
          <p:nvPr/>
        </p:nvCxnSpPr>
        <p:spPr>
          <a:xfrm flipH="1">
            <a:off x="2655903" y="2744924"/>
            <a:ext cx="1340033" cy="7630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V="1">
            <a:off x="423447" y="692808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1722592" y="68992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Line 19"/>
          <p:cNvSpPr>
            <a:spLocks noChangeShapeType="1"/>
          </p:cNvSpPr>
          <p:nvPr/>
        </p:nvSpPr>
        <p:spPr bwMode="auto">
          <a:xfrm flipV="1">
            <a:off x="2673187" y="689927"/>
            <a:ext cx="1299146" cy="75205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23447" y="3507977"/>
            <a:ext cx="223245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 flipV="1">
            <a:off x="452253" y="2724224"/>
            <a:ext cx="1299146" cy="75205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Line 16"/>
          <p:cNvSpPr>
            <a:spLocks noChangeShapeType="1"/>
          </p:cNvSpPr>
          <p:nvPr/>
        </p:nvSpPr>
        <p:spPr bwMode="auto">
          <a:xfrm flipV="1">
            <a:off x="395536" y="692696"/>
            <a:ext cx="1332148" cy="75205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3972333" y="689927"/>
            <a:ext cx="8642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H="1">
            <a:off x="2655903" y="1444864"/>
            <a:ext cx="8642" cy="2063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03283" y="1444864"/>
            <a:ext cx="0" cy="205446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>
            <a:off x="1731234" y="2753039"/>
            <a:ext cx="2232457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0" y="1303674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2555083" y="1087566"/>
            <a:ext cx="302462" cy="3198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888796" y="439241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72015" y="3392719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664545" y="3502214"/>
            <a:ext cx="267895" cy="28238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03948" y="2420888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728354" y="2493709"/>
            <a:ext cx="250611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2"/>
          <p:cNvSpPr txBox="1">
            <a:spLocks noChangeArrowheads="1"/>
          </p:cNvSpPr>
          <p:nvPr/>
        </p:nvSpPr>
        <p:spPr bwMode="auto">
          <a:xfrm>
            <a:off x="1330832" y="404664"/>
            <a:ext cx="328387" cy="296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9" name="Прямая соединительная линия 68"/>
          <p:cNvCxnSpPr>
            <a:stCxn id="47" idx="0"/>
            <a:endCxn id="53" idx="0"/>
          </p:cNvCxnSpPr>
          <p:nvPr/>
        </p:nvCxnSpPr>
        <p:spPr>
          <a:xfrm>
            <a:off x="1722592" y="689927"/>
            <a:ext cx="941953" cy="75493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728192" y="2744924"/>
            <a:ext cx="905950" cy="72755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77" idx="1"/>
            <a:endCxn id="54" idx="1"/>
          </p:cNvCxnSpPr>
          <p:nvPr/>
        </p:nvCxnSpPr>
        <p:spPr>
          <a:xfrm flipH="1">
            <a:off x="403283" y="1448755"/>
            <a:ext cx="2274383" cy="2050577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55" idx="0"/>
            <a:endCxn id="77" idx="0"/>
          </p:cNvCxnSpPr>
          <p:nvPr/>
        </p:nvCxnSpPr>
        <p:spPr>
          <a:xfrm flipH="1">
            <a:off x="401191" y="689927"/>
            <a:ext cx="1321401" cy="2806703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</a:rPr>
              <a:t>1. В кубе А … 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найдите синус угла между прямой </a:t>
            </a:r>
            <a:r>
              <a:rPr lang="en-US" b="1" smtClean="0">
                <a:solidFill>
                  <a:schemeClr val="bg1"/>
                </a:solidFill>
              </a:rPr>
              <a:t>AB  </a:t>
            </a:r>
            <a:r>
              <a:rPr lang="ru-RU" b="1" smtClean="0">
                <a:solidFill>
                  <a:schemeClr val="bg1"/>
                </a:solidFill>
              </a:rPr>
              <a:t>и  плоскостью </a:t>
            </a:r>
            <a:r>
              <a:rPr lang="en-US" b="1" smtClean="0">
                <a:solidFill>
                  <a:schemeClr val="bg1"/>
                </a:solidFill>
              </a:rPr>
              <a:t>CB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en-US" b="1" smtClean="0">
                <a:solidFill>
                  <a:schemeClr val="bg1"/>
                </a:solidFill>
              </a:rPr>
              <a:t>D</a:t>
            </a:r>
            <a:r>
              <a:rPr lang="en-US" b="1" baseline="-25000" smtClean="0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0" name="Полилиния 79"/>
          <p:cNvSpPr/>
          <p:nvPr/>
        </p:nvSpPr>
        <p:spPr>
          <a:xfrm>
            <a:off x="532563" y="1090246"/>
            <a:ext cx="2120202" cy="2270928"/>
          </a:xfrm>
          <a:custGeom>
            <a:avLst/>
            <a:gdLst>
              <a:gd name="connsiteX0" fmla="*/ 1652953 w 2120202"/>
              <a:gd name="connsiteY0" fmla="*/ 0 h 2270928"/>
              <a:gd name="connsiteX1" fmla="*/ 2120202 w 2120202"/>
              <a:gd name="connsiteY1" fmla="*/ 361741 h 2270928"/>
              <a:gd name="connsiteX2" fmla="*/ 0 w 2120202"/>
              <a:gd name="connsiteY2" fmla="*/ 2270928 h 2270928"/>
              <a:gd name="connsiteX3" fmla="*/ 1652953 w 2120202"/>
              <a:gd name="connsiteY3" fmla="*/ 0 h 227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202" h="2270928">
                <a:moveTo>
                  <a:pt x="1652953" y="0"/>
                </a:moveTo>
                <a:lnTo>
                  <a:pt x="2120202" y="361741"/>
                </a:lnTo>
                <a:lnTo>
                  <a:pt x="0" y="2270928"/>
                </a:lnTo>
                <a:lnTo>
                  <a:pt x="165295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H="1">
            <a:off x="421574" y="1052736"/>
            <a:ext cx="1774162" cy="24386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ine 22"/>
          <p:cNvSpPr>
            <a:spLocks noChangeShapeType="1"/>
          </p:cNvSpPr>
          <p:nvPr/>
        </p:nvSpPr>
        <p:spPr bwMode="auto">
          <a:xfrm>
            <a:off x="414805" y="1453509"/>
            <a:ext cx="2229576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AutoShape 10"/>
          <p:cNvSpPr>
            <a:spLocks noChangeShapeType="1"/>
          </p:cNvSpPr>
          <p:nvPr/>
        </p:nvSpPr>
        <p:spPr bwMode="auto">
          <a:xfrm flipH="1" flipV="1">
            <a:off x="432088" y="1493849"/>
            <a:ext cx="3528722" cy="125054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2123728" y="728700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smtClean="0"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7" name="Овал 86"/>
          <p:cNvSpPr>
            <a:spLocks noChangeAspect="1"/>
          </p:cNvSpPr>
          <p:nvPr/>
        </p:nvSpPr>
        <p:spPr>
          <a:xfrm>
            <a:off x="1511660" y="1844824"/>
            <a:ext cx="11475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1187624" y="1844824"/>
            <a:ext cx="252028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smtClean="0">
                <a:latin typeface="Arial" pitchFamily="34" charset="0"/>
              </a:rPr>
              <a:t>M</a:t>
            </a:r>
            <a:endPara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1722592" y="689927"/>
            <a:ext cx="0" cy="206311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91" name="Прямая соединительная линия 90"/>
          <p:cNvCxnSpPr>
            <a:stCxn id="55" idx="0"/>
            <a:endCxn id="87" idx="0"/>
          </p:cNvCxnSpPr>
          <p:nvPr/>
        </p:nvCxnSpPr>
        <p:spPr>
          <a:xfrm flipH="1">
            <a:off x="1569035" y="689927"/>
            <a:ext cx="153557" cy="1154897"/>
          </a:xfrm>
          <a:prstGeom prst="line">
            <a:avLst/>
          </a:prstGeom>
          <a:ln w="25400">
            <a:solidFill>
              <a:srgbClr val="0000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Дуга 92"/>
          <p:cNvSpPr/>
          <p:nvPr/>
        </p:nvSpPr>
        <p:spPr>
          <a:xfrm rot="8378124">
            <a:off x="1258888" y="655355"/>
            <a:ext cx="484062" cy="509188"/>
          </a:xfrm>
          <a:prstGeom prst="arc">
            <a:avLst>
              <a:gd name="adj1" fmla="val 16441338"/>
              <a:gd name="adj2" fmla="val 151882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1281448" y="740535"/>
            <a:ext cx="405684" cy="405685"/>
          </a:xfrm>
          <a:custGeom>
            <a:avLst/>
            <a:gdLst>
              <a:gd name="connsiteX0" fmla="*/ 405684 w 405684"/>
              <a:gd name="connsiteY0" fmla="*/ 0 h 405685"/>
              <a:gd name="connsiteX1" fmla="*/ 0 w 405684"/>
              <a:gd name="connsiteY1" fmla="*/ 231820 h 405685"/>
              <a:gd name="connsiteX2" fmla="*/ 32197 w 405684"/>
              <a:gd name="connsiteY2" fmla="*/ 309093 h 405685"/>
              <a:gd name="connsiteX3" fmla="*/ 96591 w 405684"/>
              <a:gd name="connsiteY3" fmla="*/ 373488 h 405685"/>
              <a:gd name="connsiteX4" fmla="*/ 180304 w 405684"/>
              <a:gd name="connsiteY4" fmla="*/ 405685 h 405685"/>
              <a:gd name="connsiteX5" fmla="*/ 328411 w 405684"/>
              <a:gd name="connsiteY5" fmla="*/ 392806 h 405685"/>
              <a:gd name="connsiteX6" fmla="*/ 367048 w 405684"/>
              <a:gd name="connsiteY6" fmla="*/ 367048 h 405685"/>
              <a:gd name="connsiteX7" fmla="*/ 405684 w 405684"/>
              <a:gd name="connsiteY7" fmla="*/ 0 h 4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684" h="405685">
                <a:moveTo>
                  <a:pt x="405684" y="0"/>
                </a:moveTo>
                <a:lnTo>
                  <a:pt x="0" y="231820"/>
                </a:lnTo>
                <a:lnTo>
                  <a:pt x="32197" y="309093"/>
                </a:lnTo>
                <a:lnTo>
                  <a:pt x="96591" y="373488"/>
                </a:lnTo>
                <a:lnTo>
                  <a:pt x="180304" y="405685"/>
                </a:lnTo>
                <a:lnTo>
                  <a:pt x="328411" y="392806"/>
                </a:lnTo>
                <a:lnTo>
                  <a:pt x="367048" y="367048"/>
                </a:lnTo>
                <a:lnTo>
                  <a:pt x="405684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6" name="Прямая соединительная линия 95"/>
          <p:cNvCxnSpPr>
            <a:stCxn id="51" idx="0"/>
          </p:cNvCxnSpPr>
          <p:nvPr/>
        </p:nvCxnSpPr>
        <p:spPr>
          <a:xfrm flipV="1">
            <a:off x="395536" y="692696"/>
            <a:ext cx="3528392" cy="7520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431540" y="2744924"/>
            <a:ext cx="3528392" cy="75205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359532" y="4149080"/>
            <a:ext cx="3096344" cy="1980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2" name="Прямая соединительная линия 91"/>
          <p:cNvCxnSpPr>
            <a:stCxn id="75" idx="0"/>
          </p:cNvCxnSpPr>
          <p:nvPr/>
        </p:nvCxnSpPr>
        <p:spPr>
          <a:xfrm flipH="1">
            <a:off x="359532" y="4149080"/>
            <a:ext cx="1548172" cy="1980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359532" y="4149080"/>
            <a:ext cx="3096344" cy="1980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 Box 6"/>
          <p:cNvSpPr txBox="1">
            <a:spLocks noChangeArrowheads="1"/>
          </p:cNvSpPr>
          <p:nvPr/>
        </p:nvSpPr>
        <p:spPr bwMode="auto">
          <a:xfrm>
            <a:off x="251520" y="6237312"/>
            <a:ext cx="233328" cy="24492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C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9" name="Text Box 9"/>
          <p:cNvSpPr txBox="1">
            <a:spLocks noChangeArrowheads="1"/>
          </p:cNvSpPr>
          <p:nvPr/>
        </p:nvSpPr>
        <p:spPr bwMode="auto">
          <a:xfrm>
            <a:off x="0" y="4041068"/>
            <a:ext cx="288059" cy="30255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" name="Text Box 7"/>
          <p:cNvSpPr txBox="1">
            <a:spLocks noChangeArrowheads="1"/>
          </p:cNvSpPr>
          <p:nvPr/>
        </p:nvSpPr>
        <p:spPr bwMode="auto">
          <a:xfrm>
            <a:off x="3491880" y="4077072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1" name="Text Box 4"/>
          <p:cNvSpPr txBox="1">
            <a:spLocks noChangeArrowheads="1"/>
          </p:cNvSpPr>
          <p:nvPr/>
        </p:nvSpPr>
        <p:spPr bwMode="auto">
          <a:xfrm>
            <a:off x="3527884" y="6021288"/>
            <a:ext cx="276537" cy="24204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smtClean="0">
                <a:latin typeface="Arial" pitchFamily="34" charset="0"/>
              </a:rPr>
              <a:t>A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" name="Text Box 7"/>
          <p:cNvSpPr txBox="1">
            <a:spLocks noChangeArrowheads="1"/>
          </p:cNvSpPr>
          <p:nvPr/>
        </p:nvSpPr>
        <p:spPr bwMode="auto">
          <a:xfrm>
            <a:off x="1727684" y="3753036"/>
            <a:ext cx="311104" cy="31695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smtClean="0"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en-US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9" name="Полилиния 108"/>
          <p:cNvSpPr/>
          <p:nvPr/>
        </p:nvSpPr>
        <p:spPr>
          <a:xfrm>
            <a:off x="384243" y="4829783"/>
            <a:ext cx="3030166" cy="1298643"/>
          </a:xfrm>
          <a:custGeom>
            <a:avLst/>
            <a:gdLst>
              <a:gd name="connsiteX0" fmla="*/ 1011676 w 3030166"/>
              <a:gd name="connsiteY0" fmla="*/ 0 h 1298643"/>
              <a:gd name="connsiteX1" fmla="*/ 0 w 3030166"/>
              <a:gd name="connsiteY1" fmla="*/ 1298643 h 1298643"/>
              <a:gd name="connsiteX2" fmla="*/ 3030166 w 3030166"/>
              <a:gd name="connsiteY2" fmla="*/ 1288915 h 1298643"/>
              <a:gd name="connsiteX3" fmla="*/ 1011676 w 3030166"/>
              <a:gd name="connsiteY3" fmla="*/ 0 h 129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0166" h="1298643">
                <a:moveTo>
                  <a:pt x="1011676" y="0"/>
                </a:moveTo>
                <a:lnTo>
                  <a:pt x="0" y="1298643"/>
                </a:lnTo>
                <a:lnTo>
                  <a:pt x="3030166" y="1288915"/>
                </a:lnTo>
                <a:lnTo>
                  <a:pt x="1011676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TextBox 109"/>
          <p:cNvSpPr txBox="1"/>
          <p:nvPr/>
        </p:nvSpPr>
        <p:spPr>
          <a:xfrm>
            <a:off x="4499992" y="44066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Треугольники С</a:t>
            </a:r>
            <a:r>
              <a:rPr lang="ru-RU" baseline="-25000" smtClean="0"/>
              <a:t>1</a:t>
            </a:r>
            <a:r>
              <a:rPr lang="ru-RU" smtClean="0"/>
              <a:t>М</a:t>
            </a:r>
            <a:r>
              <a:rPr lang="ru-RU" baseline="-25000" smtClean="0"/>
              <a:t>1</a:t>
            </a:r>
            <a:r>
              <a:rPr lang="ru-RU" smtClean="0"/>
              <a:t>О</a:t>
            </a:r>
            <a:r>
              <a:rPr lang="ru-RU" baseline="-25000" smtClean="0"/>
              <a:t>1</a:t>
            </a:r>
            <a:r>
              <a:rPr lang="ru-RU" smtClean="0"/>
              <a:t> и АМС подобны по двум углам . Откуда</a:t>
            </a:r>
            <a:endParaRPr lang="ru-RU"/>
          </a:p>
        </p:txBody>
      </p:sp>
      <p:sp>
        <p:nvSpPr>
          <p:cNvPr id="105" name="Text Box 3"/>
          <p:cNvSpPr txBox="1">
            <a:spLocks noChangeArrowheads="1"/>
          </p:cNvSpPr>
          <p:nvPr/>
        </p:nvSpPr>
        <p:spPr bwMode="auto">
          <a:xfrm>
            <a:off x="1007604" y="4689140"/>
            <a:ext cx="252028" cy="28814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1800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smtClean="0">
                <a:latin typeface="Arial" pitchFamily="34" charset="0"/>
              </a:rPr>
              <a:t>M</a:t>
            </a:r>
            <a:endPara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6" name="Объект 115"/>
          <p:cNvGraphicFramePr>
            <a:graphicFrameLocks noChangeAspect="1"/>
          </p:cNvGraphicFramePr>
          <p:nvPr/>
        </p:nvGraphicFramePr>
        <p:xfrm>
          <a:off x="5327650" y="1016000"/>
          <a:ext cx="1911350" cy="669925"/>
        </p:xfrm>
        <a:graphic>
          <a:graphicData uri="http://schemas.openxmlformats.org/presentationml/2006/ole">
            <p:oleObj spid="_x0000_s17410" name="Формула" r:id="rId3" imgW="977760" imgH="342720" progId="Equation.3">
              <p:embed/>
            </p:oleObj>
          </a:graphicData>
        </a:graphic>
      </p:graphicFrame>
      <p:sp>
        <p:nvSpPr>
          <p:cNvPr id="117" name="TextBox 116"/>
          <p:cNvSpPr txBox="1"/>
          <p:nvPr/>
        </p:nvSpPr>
        <p:spPr>
          <a:xfrm>
            <a:off x="4427984" y="2708920"/>
            <a:ext cx="4535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Пусть ребро куба равно 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mtClean="0">
                <a:latin typeface="Arial" pitchFamily="34" charset="0"/>
                <a:cs typeface="Arial" pitchFamily="34" charset="0"/>
              </a:rPr>
              <a:t>Тогда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8" name="Объект 117"/>
          <p:cNvGraphicFramePr>
            <a:graphicFrameLocks noChangeAspect="1"/>
          </p:cNvGraphicFramePr>
          <p:nvPr/>
        </p:nvGraphicFramePr>
        <p:xfrm>
          <a:off x="4425950" y="3128963"/>
          <a:ext cx="1300163" cy="458787"/>
        </p:xfrm>
        <a:graphic>
          <a:graphicData uri="http://schemas.openxmlformats.org/presentationml/2006/ole">
            <p:oleObj spid="_x0000_s17411" name="Формула" r:id="rId4" imgW="647640" imgH="228600" progId="Equation.3">
              <p:embed/>
            </p:oleObj>
          </a:graphicData>
        </a:graphic>
      </p:graphicFrame>
      <p:sp>
        <p:nvSpPr>
          <p:cNvPr id="119" name="TextBox 118"/>
          <p:cNvSpPr txBox="1"/>
          <p:nvPr/>
        </p:nvSpPr>
        <p:spPr>
          <a:xfrm>
            <a:off x="4427984" y="1772816"/>
            <a:ext cx="453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Значит, С</a:t>
            </a:r>
            <a:r>
              <a:rPr lang="ru-RU" baseline="-25000" smtClean="0"/>
              <a:t>1</a:t>
            </a:r>
            <a:r>
              <a:rPr lang="ru-RU" smtClean="0"/>
              <a:t>М = </a:t>
            </a:r>
            <a:r>
              <a:rPr lang="en-US" smtClean="0"/>
              <a:t>k</a:t>
            </a:r>
            <a:r>
              <a:rPr lang="ru-RU" smtClean="0"/>
              <a:t>,  МА = 2</a:t>
            </a:r>
            <a:r>
              <a:rPr lang="en-US" smtClean="0"/>
              <a:t>k</a:t>
            </a:r>
            <a:r>
              <a:rPr lang="ru-RU" smtClean="0"/>
              <a:t>,  С</a:t>
            </a:r>
            <a:r>
              <a:rPr lang="ru-RU" baseline="-25000" smtClean="0"/>
              <a:t>1</a:t>
            </a:r>
            <a:r>
              <a:rPr lang="ru-RU" smtClean="0"/>
              <a:t>А = 3</a:t>
            </a:r>
            <a:r>
              <a:rPr lang="en-US" smtClean="0"/>
              <a:t>k</a:t>
            </a:r>
            <a:r>
              <a:rPr lang="ru-RU" smtClean="0"/>
              <a:t>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0" name="Объект 119"/>
          <p:cNvGraphicFramePr>
            <a:graphicFrameLocks noChangeAspect="1"/>
          </p:cNvGraphicFramePr>
          <p:nvPr/>
        </p:nvGraphicFramePr>
        <p:xfrm>
          <a:off x="5472100" y="2024844"/>
          <a:ext cx="1440160" cy="672075"/>
        </p:xfrm>
        <a:graphic>
          <a:graphicData uri="http://schemas.openxmlformats.org/presentationml/2006/ole">
            <p:oleObj spid="_x0000_s17412" name="Формула" r:id="rId5" imgW="736560" imgH="342720" progId="Equation.3">
              <p:embed/>
            </p:oleObj>
          </a:graphicData>
        </a:graphic>
      </p:graphicFrame>
      <p:graphicFrame>
        <p:nvGraphicFramePr>
          <p:cNvPr id="121" name="Объект 120"/>
          <p:cNvGraphicFramePr>
            <a:graphicFrameLocks noChangeAspect="1"/>
          </p:cNvGraphicFramePr>
          <p:nvPr/>
        </p:nvGraphicFramePr>
        <p:xfrm>
          <a:off x="5986463" y="3024188"/>
          <a:ext cx="2511425" cy="687387"/>
        </p:xfrm>
        <a:graphic>
          <a:graphicData uri="http://schemas.openxmlformats.org/presentationml/2006/ole">
            <p:oleObj spid="_x0000_s17413" name="Формула" r:id="rId6" imgW="1257120" imgH="342720" progId="Equation.3">
              <p:embed/>
            </p:oleObj>
          </a:graphicData>
        </a:graphic>
      </p:graphicFrame>
      <p:sp>
        <p:nvSpPr>
          <p:cNvPr id="122" name="TextBox 121"/>
          <p:cNvSpPr txBox="1"/>
          <p:nvPr/>
        </p:nvSpPr>
        <p:spPr>
          <a:xfrm>
            <a:off x="4211960" y="3861048"/>
            <a:ext cx="453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Из прямоугольного треугольника </a:t>
            </a:r>
            <a:r>
              <a:rPr lang="en-US" smtClean="0"/>
              <a:t>C</a:t>
            </a:r>
            <a:r>
              <a:rPr lang="en-US" baseline="-25000" smtClean="0"/>
              <a:t>1</a:t>
            </a:r>
            <a:r>
              <a:rPr lang="en-US" smtClean="0"/>
              <a:t>MD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3" name="Объект 122"/>
          <p:cNvGraphicFramePr>
            <a:graphicFrameLocks noChangeAspect="1"/>
          </p:cNvGraphicFramePr>
          <p:nvPr/>
        </p:nvGraphicFramePr>
        <p:xfrm>
          <a:off x="4211960" y="4473116"/>
          <a:ext cx="4209988" cy="1103575"/>
        </p:xfrm>
        <a:graphic>
          <a:graphicData uri="http://schemas.openxmlformats.org/presentationml/2006/ole">
            <p:oleObj spid="_x0000_s17414" name="Формула" r:id="rId7" imgW="1993680" imgH="520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776</Words>
  <Application>Microsoft Office PowerPoint</Application>
  <PresentationFormat>Экран (4:3)</PresentationFormat>
  <Paragraphs>153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HomeLtd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74</cp:revision>
  <dcterms:created xsi:type="dcterms:W3CDTF">2012-12-15T16:54:26Z</dcterms:created>
  <dcterms:modified xsi:type="dcterms:W3CDTF">2013-01-19T18:24:32Z</dcterms:modified>
</cp:coreProperties>
</file>