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0000FF"/>
    <a:srgbClr val="99FF99"/>
    <a:srgbClr val="00FFFF"/>
    <a:srgbClr val="66FFFF"/>
    <a:srgbClr val="006600"/>
    <a:srgbClr val="00FF00"/>
    <a:srgbClr val="FF00FF"/>
    <a:srgbClr val="0000CC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65" autoAdjust="0"/>
    <p:restoredTop sz="92812" autoAdjust="0"/>
  </p:normalViewPr>
  <p:slideViewPr>
    <p:cSldViewPr>
      <p:cViewPr>
        <p:scale>
          <a:sx n="98" d="100"/>
          <a:sy n="98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12676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Тренировочная работа 3</a:t>
            </a: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Угол между </a:t>
            </a:r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плоскостями</a:t>
            </a:r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</a:t>
            </a:r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4800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848364" y="5949280"/>
            <a:ext cx="10259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" dirty="0" err="1">
                <a:solidFill>
                  <a:srgbClr val="990000"/>
                </a:solidFill>
                <a:latin typeface="Tahoma" pitchFamily="34" charset="0"/>
              </a:rPr>
              <a:t>Copyright</a:t>
            </a:r>
            <a:r>
              <a:rPr lang="ru-RU" sz="1200" dirty="0">
                <a:solidFill>
                  <a:srgbClr val="990000"/>
                </a:solidFill>
                <a:latin typeface="Tahoma" pitchFamily="34" charset="0"/>
              </a:rPr>
              <a:t>(c)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79612" y="5769260"/>
            <a:ext cx="65167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Автор: Галкин Сергей Михайлович,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МОУ «Гимназия № 41», </a:t>
            </a:r>
            <a:r>
              <a:rPr lang="ru-RU" sz="1200" dirty="0" err="1" smtClean="0">
                <a:solidFill>
                  <a:srgbClr val="990000"/>
                </a:solidFill>
                <a:latin typeface="Tahoma" pitchFamily="34" charset="0"/>
              </a:rPr>
              <a:t>г.Новоуральск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, Свердловская обл</a:t>
            </a:r>
            <a:r>
              <a:rPr lang="ru-RU" sz="1200" smtClean="0">
                <a:solidFill>
                  <a:srgbClr val="990000"/>
                </a:solidFill>
                <a:latin typeface="Tahoma" pitchFamily="34" charset="0"/>
              </a:rPr>
              <a:t>.  </a:t>
            </a:r>
            <a:r>
              <a:rPr lang="ru-RU" sz="1200" smtClean="0">
                <a:solidFill>
                  <a:srgbClr val="990000"/>
                </a:solidFill>
                <a:latin typeface="Tahoma" pitchFamily="34" charset="0"/>
              </a:rPr>
              <a:t>2013г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.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  </a:t>
            </a:r>
            <a:r>
              <a:rPr lang="en-US" sz="1200" dirty="0" smtClean="0">
                <a:solidFill>
                  <a:srgbClr val="990000"/>
                </a:solidFill>
                <a:latin typeface="Tahoma" pitchFamily="34" charset="0"/>
              </a:rPr>
              <a:t>gsm56@bk.ru</a:t>
            </a:r>
            <a:endParaRPr lang="ru-RU" sz="1200" dirty="0">
              <a:solidFill>
                <a:srgbClr val="99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Полилиния 110"/>
          <p:cNvSpPr/>
          <p:nvPr/>
        </p:nvSpPr>
        <p:spPr>
          <a:xfrm>
            <a:off x="1437588" y="1211344"/>
            <a:ext cx="2620651" cy="2257720"/>
          </a:xfrm>
          <a:custGeom>
            <a:avLst/>
            <a:gdLst>
              <a:gd name="connsiteX0" fmla="*/ 641022 w 2620651"/>
              <a:gd name="connsiteY0" fmla="*/ 0 h 2257720"/>
              <a:gd name="connsiteX1" fmla="*/ 0 w 2620651"/>
              <a:gd name="connsiteY1" fmla="*/ 2253007 h 2257720"/>
              <a:gd name="connsiteX2" fmla="*/ 2620651 w 2620651"/>
              <a:gd name="connsiteY2" fmla="*/ 2257720 h 2257720"/>
              <a:gd name="connsiteX3" fmla="*/ 641022 w 2620651"/>
              <a:gd name="connsiteY3" fmla="*/ 0 h 22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0651" h="2257720">
                <a:moveTo>
                  <a:pt x="641022" y="0"/>
                </a:moveTo>
                <a:lnTo>
                  <a:pt x="0" y="2253007"/>
                </a:lnTo>
                <a:lnTo>
                  <a:pt x="2620651" y="2257720"/>
                </a:lnTo>
                <a:lnTo>
                  <a:pt x="641022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</a:rPr>
              <a:t>5</a:t>
            </a:r>
            <a:r>
              <a:rPr lang="ru-RU" b="1" smtClean="0">
                <a:solidFill>
                  <a:schemeClr val="bg1"/>
                </a:solidFill>
              </a:rPr>
              <a:t>. В правильной четырехугольной  пирамиде </a:t>
            </a:r>
            <a:r>
              <a:rPr lang="en-US" b="1" smtClean="0">
                <a:solidFill>
                  <a:schemeClr val="bg1"/>
                </a:solidFill>
              </a:rPr>
              <a:t>SABCD</a:t>
            </a:r>
            <a:r>
              <a:rPr lang="ru-RU" b="1" smtClean="0">
                <a:solidFill>
                  <a:schemeClr val="bg1"/>
                </a:solidFill>
              </a:rPr>
              <a:t>, все ребра которой равны 1,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</a:t>
            </a:r>
            <a:r>
              <a:rPr lang="ru-RU" b="1" smtClean="0">
                <a:solidFill>
                  <a:schemeClr val="bg1"/>
                </a:solidFill>
              </a:rPr>
              <a:t>косинус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двугранного угла, образованного гранямим  </a:t>
            </a:r>
            <a:r>
              <a:rPr lang="en-US" b="1" smtClean="0">
                <a:solidFill>
                  <a:schemeClr val="bg1"/>
                </a:solidFill>
              </a:rPr>
              <a:t>SBC</a:t>
            </a: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 и  </a:t>
            </a:r>
            <a:r>
              <a:rPr lang="en-US" b="1" smtClean="0">
                <a:solidFill>
                  <a:schemeClr val="bg1"/>
                </a:solidFill>
              </a:rPr>
              <a:t>SCD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0" y="424150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A</a:t>
            </a:r>
            <a:endParaRPr lang="ru-RU" sz="3200"/>
          </a:p>
        </p:txBody>
      </p:sp>
      <p:sp>
        <p:nvSpPr>
          <p:cNvPr id="65" name="TextBox 64"/>
          <p:cNvSpPr txBox="1"/>
          <p:nvPr/>
        </p:nvSpPr>
        <p:spPr>
          <a:xfrm>
            <a:off x="1044116" y="298136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D</a:t>
            </a:r>
            <a:endParaRPr lang="ru-RU" sz="3200"/>
          </a:p>
        </p:txBody>
      </p:sp>
      <p:sp>
        <p:nvSpPr>
          <p:cNvPr id="66" name="TextBox 65"/>
          <p:cNvSpPr txBox="1"/>
          <p:nvPr/>
        </p:nvSpPr>
        <p:spPr>
          <a:xfrm>
            <a:off x="3815916" y="351827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C</a:t>
            </a:r>
            <a:endParaRPr lang="ru-RU" sz="3200"/>
          </a:p>
        </p:txBody>
      </p:sp>
      <p:sp>
        <p:nvSpPr>
          <p:cNvPr id="69" name="TextBox 68"/>
          <p:cNvSpPr txBox="1"/>
          <p:nvPr/>
        </p:nvSpPr>
        <p:spPr>
          <a:xfrm>
            <a:off x="2448272" y="424150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3200" smtClean="0"/>
              <a:t>В</a:t>
            </a:r>
            <a:endParaRPr lang="ru-RU" sz="3200"/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72008" y="4169496"/>
            <a:ext cx="27003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72008" y="3485420"/>
            <a:ext cx="1332148" cy="684076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404156" y="3485420"/>
            <a:ext cx="2700300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2772308" y="3485420"/>
            <a:ext cx="1332148" cy="6840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V="1">
            <a:off x="1404156" y="1109156"/>
            <a:ext cx="684076" cy="2376264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72008" y="1145160"/>
            <a:ext cx="2016224" cy="3024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2088232" y="1145160"/>
            <a:ext cx="684076" cy="3024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2088232" y="1145160"/>
            <a:ext cx="2016224" cy="23402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1907704" y="656692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S</a:t>
            </a:r>
            <a:endParaRPr lang="ru-RU" sz="3200"/>
          </a:p>
        </p:txBody>
      </p:sp>
      <p:sp>
        <p:nvSpPr>
          <p:cNvPr id="92" name="Полилиния 91"/>
          <p:cNvSpPr/>
          <p:nvPr/>
        </p:nvSpPr>
        <p:spPr>
          <a:xfrm>
            <a:off x="2122835" y="1214022"/>
            <a:ext cx="1940483" cy="2931664"/>
          </a:xfrm>
          <a:custGeom>
            <a:avLst/>
            <a:gdLst>
              <a:gd name="connsiteX0" fmla="*/ 0 w 1940483"/>
              <a:gd name="connsiteY0" fmla="*/ 0 h 2931664"/>
              <a:gd name="connsiteX1" fmla="*/ 1940483 w 1940483"/>
              <a:gd name="connsiteY1" fmla="*/ 2268550 h 2931664"/>
              <a:gd name="connsiteX2" fmla="*/ 670095 w 1940483"/>
              <a:gd name="connsiteY2" fmla="*/ 2931664 h 2931664"/>
              <a:gd name="connsiteX3" fmla="*/ 0 w 1940483"/>
              <a:gd name="connsiteY3" fmla="*/ 0 h 293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0483" h="2931664">
                <a:moveTo>
                  <a:pt x="0" y="0"/>
                </a:moveTo>
                <a:lnTo>
                  <a:pt x="1940483" y="2268550"/>
                </a:lnTo>
                <a:lnTo>
                  <a:pt x="670095" y="2931664"/>
                </a:lnTo>
                <a:lnTo>
                  <a:pt x="0" y="0"/>
                </a:lnTo>
                <a:close/>
              </a:path>
            </a:pathLst>
          </a:custGeom>
          <a:solidFill>
            <a:srgbClr val="00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TextBox 92"/>
          <p:cNvSpPr txBox="1"/>
          <p:nvPr/>
        </p:nvSpPr>
        <p:spPr>
          <a:xfrm>
            <a:off x="4175956" y="663657"/>
            <a:ext cx="4968044" cy="3323987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400" smtClean="0">
                <a:latin typeface="Arial" pitchFamily="34" charset="0"/>
                <a:cs typeface="Arial" pitchFamily="34" charset="0"/>
              </a:rPr>
              <a:t>Проведем через прямую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BD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плоскость, перпендикулярную к ребру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SC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 Обозначим буквой М точку пересечения этой плоскости с ребром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SC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/>
            <a:r>
              <a:rPr lang="ru-RU" sz="2400" smtClean="0">
                <a:latin typeface="Arial" pitchFamily="34" charset="0"/>
                <a:cs typeface="Arial" pitchFamily="34" charset="0"/>
              </a:rPr>
              <a:t>     Тогда угол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BMD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– линейный угол двугранного угла, </a:t>
            </a:r>
            <a:r>
              <a:rPr lang="ru-RU" sz="2400" b="1" smtClean="0"/>
              <a:t>образованного  </a:t>
            </a:r>
            <a:r>
              <a:rPr lang="ru-RU" sz="2400" b="1" smtClean="0"/>
              <a:t>плоскостями</a:t>
            </a:r>
            <a:r>
              <a:rPr lang="en-US" sz="2400" b="1" smtClean="0"/>
              <a:t>SBC</a:t>
            </a:r>
            <a:r>
              <a:rPr lang="ru-RU" sz="2400" b="1" smtClean="0"/>
              <a:t>  </a:t>
            </a:r>
            <a:r>
              <a:rPr lang="ru-RU" sz="2400" b="1" smtClean="0"/>
              <a:t>и  </a:t>
            </a:r>
            <a:r>
              <a:rPr lang="en-US" sz="2400" b="1" smtClean="0"/>
              <a:t>SCD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cxnSp>
        <p:nvCxnSpPr>
          <p:cNvPr id="114" name="Прямая соединительная линия 113"/>
          <p:cNvCxnSpPr>
            <a:stCxn id="92" idx="2"/>
          </p:cNvCxnSpPr>
          <p:nvPr/>
        </p:nvCxnSpPr>
        <p:spPr>
          <a:xfrm flipV="1">
            <a:off x="2792930" y="2312876"/>
            <a:ext cx="266902" cy="18328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 flipV="1">
            <a:off x="1403648" y="2312876"/>
            <a:ext cx="1656184" cy="118813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>
            <a:endCxn id="92" idx="2"/>
          </p:cNvCxnSpPr>
          <p:nvPr/>
        </p:nvCxnSpPr>
        <p:spPr>
          <a:xfrm>
            <a:off x="1403648" y="3465004"/>
            <a:ext cx="1389282" cy="68068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3023828" y="188082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M</a:t>
            </a:r>
            <a:endParaRPr lang="ru-RU" sz="3200"/>
          </a:p>
        </p:txBody>
      </p:sp>
      <p:sp>
        <p:nvSpPr>
          <p:cNvPr id="174" name="TextBox 173"/>
          <p:cNvSpPr txBox="1"/>
          <p:nvPr/>
        </p:nvSpPr>
        <p:spPr>
          <a:xfrm>
            <a:off x="3851920" y="4185084"/>
            <a:ext cx="5292080" cy="1477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2) Прямоугольные треугольники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BMC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DMC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равны по гипотенузе (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BC=DC)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катету (катет СМ – общий). Отсюда ВМ =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DM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4" name="Полилиния 33"/>
          <p:cNvSpPr/>
          <p:nvPr/>
        </p:nvSpPr>
        <p:spPr>
          <a:xfrm>
            <a:off x="2798618" y="2189018"/>
            <a:ext cx="149629" cy="216131"/>
          </a:xfrm>
          <a:custGeom>
            <a:avLst/>
            <a:gdLst>
              <a:gd name="connsiteX0" fmla="*/ 149629 w 149629"/>
              <a:gd name="connsiteY0" fmla="*/ 0 h 216131"/>
              <a:gd name="connsiteX1" fmla="*/ 0 w 149629"/>
              <a:gd name="connsiteY1" fmla="*/ 99753 h 216131"/>
              <a:gd name="connsiteX2" fmla="*/ 127462 w 149629"/>
              <a:gd name="connsiteY2" fmla="*/ 216131 h 216131"/>
              <a:gd name="connsiteX3" fmla="*/ 127462 w 149629"/>
              <a:gd name="connsiteY3" fmla="*/ 216131 h 21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629" h="216131">
                <a:moveTo>
                  <a:pt x="149629" y="0"/>
                </a:moveTo>
                <a:lnTo>
                  <a:pt x="0" y="99753"/>
                </a:lnTo>
                <a:lnTo>
                  <a:pt x="127462" y="216131"/>
                </a:lnTo>
                <a:lnTo>
                  <a:pt x="127462" y="216131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2931622" y="2177935"/>
            <a:ext cx="99753" cy="254923"/>
          </a:xfrm>
          <a:custGeom>
            <a:avLst/>
            <a:gdLst>
              <a:gd name="connsiteX0" fmla="*/ 16625 w 99753"/>
              <a:gd name="connsiteY0" fmla="*/ 0 h 254923"/>
              <a:gd name="connsiteX1" fmla="*/ 0 w 99753"/>
              <a:gd name="connsiteY1" fmla="*/ 149629 h 254923"/>
              <a:gd name="connsiteX2" fmla="*/ 99753 w 99753"/>
              <a:gd name="connsiteY2" fmla="*/ 254923 h 25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753" h="254923">
                <a:moveTo>
                  <a:pt x="16625" y="0"/>
                </a:moveTo>
                <a:lnTo>
                  <a:pt x="0" y="149629"/>
                </a:lnTo>
                <a:lnTo>
                  <a:pt x="99753" y="254923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139" grpId="0"/>
      <p:bldP spid="174" grpId="0" animBg="1"/>
      <p:bldP spid="34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</a:rPr>
              <a:t>5</a:t>
            </a:r>
            <a:r>
              <a:rPr lang="ru-RU" b="1" smtClean="0">
                <a:solidFill>
                  <a:schemeClr val="bg1"/>
                </a:solidFill>
              </a:rPr>
              <a:t>. В правильной четырехугольной  пирамиде </a:t>
            </a:r>
            <a:r>
              <a:rPr lang="en-US" b="1" smtClean="0">
                <a:solidFill>
                  <a:schemeClr val="bg1"/>
                </a:solidFill>
              </a:rPr>
              <a:t>SABCD</a:t>
            </a:r>
            <a:r>
              <a:rPr lang="ru-RU" b="1" smtClean="0">
                <a:solidFill>
                  <a:schemeClr val="bg1"/>
                </a:solidFill>
              </a:rPr>
              <a:t>, все ребра которой равны 1,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</a:t>
            </a:r>
            <a:r>
              <a:rPr lang="ru-RU" b="1" smtClean="0">
                <a:solidFill>
                  <a:schemeClr val="bg1"/>
                </a:solidFill>
              </a:rPr>
              <a:t>косинус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двугранного угла, образованного гранямим  </a:t>
            </a:r>
            <a:r>
              <a:rPr lang="en-US" b="1" smtClean="0">
                <a:solidFill>
                  <a:schemeClr val="bg1"/>
                </a:solidFill>
              </a:rPr>
              <a:t>SBC</a:t>
            </a: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 и  </a:t>
            </a:r>
            <a:r>
              <a:rPr lang="en-US" b="1" smtClean="0">
                <a:solidFill>
                  <a:schemeClr val="bg1"/>
                </a:solidFill>
              </a:rPr>
              <a:t>SCD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815916" y="351827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C</a:t>
            </a:r>
            <a:endParaRPr lang="ru-RU" sz="3200"/>
          </a:p>
        </p:txBody>
      </p:sp>
      <p:sp>
        <p:nvSpPr>
          <p:cNvPr id="93" name="TextBox 92"/>
          <p:cNvSpPr txBox="1"/>
          <p:nvPr/>
        </p:nvSpPr>
        <p:spPr>
          <a:xfrm>
            <a:off x="4175956" y="663657"/>
            <a:ext cx="4968044" cy="2585323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pPr marL="457200" indent="-457200"/>
            <a:r>
              <a:rPr lang="ru-RU" sz="2400" smtClean="0">
                <a:latin typeface="Arial" pitchFamily="34" charset="0"/>
                <a:cs typeface="Arial" pitchFamily="34" charset="0"/>
              </a:rPr>
              <a:t>3) Так  как все ребра пирамиды равны 1, то М – середина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SC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</a:t>
            </a:r>
          </a:p>
          <a:p>
            <a:pPr marL="457200" indent="-457200"/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57347" name="Object 3"/>
          <p:cNvGraphicFramePr>
            <a:graphicFrameLocks noChangeAspect="1"/>
          </p:cNvGraphicFramePr>
          <p:nvPr/>
        </p:nvGraphicFramePr>
        <p:xfrm>
          <a:off x="5364088" y="1484784"/>
          <a:ext cx="2049462" cy="793750"/>
        </p:xfrm>
        <a:graphic>
          <a:graphicData uri="http://schemas.openxmlformats.org/presentationml/2006/ole">
            <p:oleObj spid="_x0000_s57347" name="Формула" r:id="rId3" imgW="952200" imgH="368280" progId="Equation.3">
              <p:embed/>
            </p:oleObj>
          </a:graphicData>
        </a:graphic>
      </p:graphicFrame>
      <p:graphicFrame>
        <p:nvGraphicFramePr>
          <p:cNvPr id="175" name="Object 3"/>
          <p:cNvGraphicFramePr>
            <a:graphicFrameLocks noChangeAspect="1"/>
          </p:cNvGraphicFramePr>
          <p:nvPr/>
        </p:nvGraphicFramePr>
        <p:xfrm>
          <a:off x="5760132" y="2384884"/>
          <a:ext cx="1147763" cy="438150"/>
        </p:xfrm>
        <a:graphic>
          <a:graphicData uri="http://schemas.openxmlformats.org/presentationml/2006/ole">
            <p:oleObj spid="_x0000_s57348" name="Формула" r:id="rId4" imgW="533160" imgH="203040" progId="Equation.3">
              <p:embed/>
            </p:oleObj>
          </a:graphicData>
        </a:graphic>
      </p:graphicFrame>
      <p:sp>
        <p:nvSpPr>
          <p:cNvPr id="176" name="Прямоугольник 175"/>
          <p:cNvSpPr/>
          <p:nvPr/>
        </p:nvSpPr>
        <p:spPr>
          <a:xfrm>
            <a:off x="4211960" y="3717032"/>
            <a:ext cx="4932040" cy="2664296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TextBox 176"/>
          <p:cNvSpPr txBox="1"/>
          <p:nvPr/>
        </p:nvSpPr>
        <p:spPr>
          <a:xfrm>
            <a:off x="4175956" y="2996952"/>
            <a:ext cx="4968044" cy="7386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4) Из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треугольника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BMD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по теореме косинусов получим:</a:t>
            </a:r>
          </a:p>
        </p:txBody>
      </p:sp>
      <p:graphicFrame>
        <p:nvGraphicFramePr>
          <p:cNvPr id="178" name="Объект 177"/>
          <p:cNvGraphicFramePr>
            <a:graphicFrameLocks noChangeAspect="1"/>
          </p:cNvGraphicFramePr>
          <p:nvPr/>
        </p:nvGraphicFramePr>
        <p:xfrm>
          <a:off x="4235450" y="3933825"/>
          <a:ext cx="4965700" cy="430213"/>
        </p:xfrm>
        <a:graphic>
          <a:graphicData uri="http://schemas.openxmlformats.org/presentationml/2006/ole">
            <p:oleObj spid="_x0000_s57349" name="Формула" r:id="rId5" imgW="2197080" imgH="190440" progId="Equation.3">
              <p:embed/>
            </p:oleObj>
          </a:graphicData>
        </a:graphic>
      </p:graphicFrame>
      <p:graphicFrame>
        <p:nvGraphicFramePr>
          <p:cNvPr id="179" name="Объект 178"/>
          <p:cNvGraphicFramePr>
            <a:graphicFrameLocks noChangeAspect="1"/>
          </p:cNvGraphicFramePr>
          <p:nvPr/>
        </p:nvGraphicFramePr>
        <p:xfrm>
          <a:off x="4662488" y="4489450"/>
          <a:ext cx="3444875" cy="831850"/>
        </p:xfrm>
        <a:graphic>
          <a:graphicData uri="http://schemas.openxmlformats.org/presentationml/2006/ole">
            <p:oleObj spid="_x0000_s57350" name="Формула" r:id="rId6" imgW="1523880" imgH="368280" progId="Equation.3">
              <p:embed/>
            </p:oleObj>
          </a:graphicData>
        </a:graphic>
      </p:graphicFrame>
      <p:graphicFrame>
        <p:nvGraphicFramePr>
          <p:cNvPr id="180" name="Объект 179"/>
          <p:cNvGraphicFramePr>
            <a:graphicFrameLocks noChangeAspect="1"/>
          </p:cNvGraphicFramePr>
          <p:nvPr/>
        </p:nvGraphicFramePr>
        <p:xfrm>
          <a:off x="4680012" y="5373216"/>
          <a:ext cx="2468563" cy="344487"/>
        </p:xfrm>
        <a:graphic>
          <a:graphicData uri="http://schemas.openxmlformats.org/presentationml/2006/ole">
            <p:oleObj spid="_x0000_s57351" name="Формула" r:id="rId7" imgW="1091880" imgH="152280" progId="Equation.3">
              <p:embed/>
            </p:oleObj>
          </a:graphicData>
        </a:graphic>
      </p:graphicFrame>
      <p:graphicFrame>
        <p:nvGraphicFramePr>
          <p:cNvPr id="181" name="Объект 180"/>
          <p:cNvGraphicFramePr>
            <a:graphicFrameLocks noChangeAspect="1"/>
          </p:cNvGraphicFramePr>
          <p:nvPr/>
        </p:nvGraphicFramePr>
        <p:xfrm>
          <a:off x="4679950" y="5876925"/>
          <a:ext cx="1493838" cy="344488"/>
        </p:xfrm>
        <a:graphic>
          <a:graphicData uri="http://schemas.openxmlformats.org/presentationml/2006/ole">
            <p:oleObj spid="_x0000_s57352" name="Формула" r:id="rId8" imgW="660240" imgH="152280" progId="Equation.3">
              <p:embed/>
            </p:oleObj>
          </a:graphicData>
        </a:graphic>
      </p:graphicFrame>
      <p:graphicFrame>
        <p:nvGraphicFramePr>
          <p:cNvPr id="182" name="Объект 181"/>
          <p:cNvGraphicFramePr>
            <a:graphicFrameLocks noChangeAspect="1"/>
          </p:cNvGraphicFramePr>
          <p:nvPr/>
        </p:nvGraphicFramePr>
        <p:xfrm>
          <a:off x="6437313" y="5662613"/>
          <a:ext cx="1435100" cy="774700"/>
        </p:xfrm>
        <a:graphic>
          <a:graphicData uri="http://schemas.openxmlformats.org/presentationml/2006/ole">
            <p:oleObj spid="_x0000_s57353" name="Формула" r:id="rId9" imgW="634680" imgH="342720" progId="Equation.3">
              <p:embed/>
            </p:oleObj>
          </a:graphicData>
        </a:graphic>
      </p:graphicFrame>
      <p:sp>
        <p:nvSpPr>
          <p:cNvPr id="183" name="Полилиния 182"/>
          <p:cNvSpPr/>
          <p:nvPr/>
        </p:nvSpPr>
        <p:spPr>
          <a:xfrm>
            <a:off x="1437588" y="1211344"/>
            <a:ext cx="2620651" cy="2257720"/>
          </a:xfrm>
          <a:custGeom>
            <a:avLst/>
            <a:gdLst>
              <a:gd name="connsiteX0" fmla="*/ 641022 w 2620651"/>
              <a:gd name="connsiteY0" fmla="*/ 0 h 2257720"/>
              <a:gd name="connsiteX1" fmla="*/ 0 w 2620651"/>
              <a:gd name="connsiteY1" fmla="*/ 2253007 h 2257720"/>
              <a:gd name="connsiteX2" fmla="*/ 2620651 w 2620651"/>
              <a:gd name="connsiteY2" fmla="*/ 2257720 h 2257720"/>
              <a:gd name="connsiteX3" fmla="*/ 641022 w 2620651"/>
              <a:gd name="connsiteY3" fmla="*/ 0 h 22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0651" h="2257720">
                <a:moveTo>
                  <a:pt x="641022" y="0"/>
                </a:moveTo>
                <a:lnTo>
                  <a:pt x="0" y="2253007"/>
                </a:lnTo>
                <a:lnTo>
                  <a:pt x="2620651" y="2257720"/>
                </a:lnTo>
                <a:lnTo>
                  <a:pt x="641022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" name="TextBox 183"/>
          <p:cNvSpPr txBox="1"/>
          <p:nvPr/>
        </p:nvSpPr>
        <p:spPr>
          <a:xfrm>
            <a:off x="0" y="424150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A</a:t>
            </a:r>
            <a:endParaRPr lang="ru-RU" sz="3200"/>
          </a:p>
        </p:txBody>
      </p:sp>
      <p:sp>
        <p:nvSpPr>
          <p:cNvPr id="185" name="TextBox 184"/>
          <p:cNvSpPr txBox="1"/>
          <p:nvPr/>
        </p:nvSpPr>
        <p:spPr>
          <a:xfrm>
            <a:off x="1044116" y="298136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D</a:t>
            </a:r>
            <a:endParaRPr lang="ru-RU" sz="3200"/>
          </a:p>
        </p:txBody>
      </p:sp>
      <p:sp>
        <p:nvSpPr>
          <p:cNvPr id="186" name="TextBox 185"/>
          <p:cNvSpPr txBox="1"/>
          <p:nvPr/>
        </p:nvSpPr>
        <p:spPr>
          <a:xfrm>
            <a:off x="3815916" y="351827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C</a:t>
            </a:r>
            <a:endParaRPr lang="ru-RU" sz="3200"/>
          </a:p>
        </p:txBody>
      </p:sp>
      <p:sp>
        <p:nvSpPr>
          <p:cNvPr id="187" name="TextBox 186"/>
          <p:cNvSpPr txBox="1"/>
          <p:nvPr/>
        </p:nvSpPr>
        <p:spPr>
          <a:xfrm>
            <a:off x="2448272" y="424150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3200" smtClean="0"/>
              <a:t>В</a:t>
            </a:r>
            <a:endParaRPr lang="ru-RU" sz="3200"/>
          </a:p>
        </p:txBody>
      </p:sp>
      <p:cxnSp>
        <p:nvCxnSpPr>
          <p:cNvPr id="188" name="Прямая соединительная линия 187"/>
          <p:cNvCxnSpPr/>
          <p:nvPr/>
        </p:nvCxnSpPr>
        <p:spPr>
          <a:xfrm>
            <a:off x="72008" y="4169496"/>
            <a:ext cx="27003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/>
          <p:cNvCxnSpPr/>
          <p:nvPr/>
        </p:nvCxnSpPr>
        <p:spPr>
          <a:xfrm flipV="1">
            <a:off x="72008" y="3485420"/>
            <a:ext cx="1332148" cy="684076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Прямая соединительная линия 189"/>
          <p:cNvCxnSpPr/>
          <p:nvPr/>
        </p:nvCxnSpPr>
        <p:spPr>
          <a:xfrm>
            <a:off x="1404156" y="3485420"/>
            <a:ext cx="2700300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Прямая соединительная линия 190"/>
          <p:cNvCxnSpPr/>
          <p:nvPr/>
        </p:nvCxnSpPr>
        <p:spPr>
          <a:xfrm flipV="1">
            <a:off x="2772308" y="3485420"/>
            <a:ext cx="1332148" cy="6840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Прямая соединительная линия 191"/>
          <p:cNvCxnSpPr/>
          <p:nvPr/>
        </p:nvCxnSpPr>
        <p:spPr>
          <a:xfrm flipV="1">
            <a:off x="1404156" y="1109156"/>
            <a:ext cx="684076" cy="2376264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Прямая соединительная линия 192"/>
          <p:cNvCxnSpPr/>
          <p:nvPr/>
        </p:nvCxnSpPr>
        <p:spPr>
          <a:xfrm flipH="1">
            <a:off x="72008" y="1145160"/>
            <a:ext cx="2016224" cy="3024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/>
          <p:nvPr/>
        </p:nvCxnSpPr>
        <p:spPr>
          <a:xfrm>
            <a:off x="2088232" y="1145160"/>
            <a:ext cx="684076" cy="3024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>
            <a:off x="2088232" y="1145160"/>
            <a:ext cx="2016224" cy="23402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Полилиния 195"/>
          <p:cNvSpPr/>
          <p:nvPr/>
        </p:nvSpPr>
        <p:spPr>
          <a:xfrm>
            <a:off x="2122835" y="1214022"/>
            <a:ext cx="1940483" cy="2931664"/>
          </a:xfrm>
          <a:custGeom>
            <a:avLst/>
            <a:gdLst>
              <a:gd name="connsiteX0" fmla="*/ 0 w 1940483"/>
              <a:gd name="connsiteY0" fmla="*/ 0 h 2931664"/>
              <a:gd name="connsiteX1" fmla="*/ 1940483 w 1940483"/>
              <a:gd name="connsiteY1" fmla="*/ 2268550 h 2931664"/>
              <a:gd name="connsiteX2" fmla="*/ 670095 w 1940483"/>
              <a:gd name="connsiteY2" fmla="*/ 2931664 h 2931664"/>
              <a:gd name="connsiteX3" fmla="*/ 0 w 1940483"/>
              <a:gd name="connsiteY3" fmla="*/ 0 h 293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0483" h="2931664">
                <a:moveTo>
                  <a:pt x="0" y="0"/>
                </a:moveTo>
                <a:lnTo>
                  <a:pt x="1940483" y="2268550"/>
                </a:lnTo>
                <a:lnTo>
                  <a:pt x="670095" y="2931664"/>
                </a:lnTo>
                <a:lnTo>
                  <a:pt x="0" y="0"/>
                </a:lnTo>
                <a:close/>
              </a:path>
            </a:pathLst>
          </a:custGeom>
          <a:solidFill>
            <a:srgbClr val="00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7" name="Прямая соединительная линия 196"/>
          <p:cNvCxnSpPr>
            <a:stCxn id="196" idx="2"/>
          </p:cNvCxnSpPr>
          <p:nvPr/>
        </p:nvCxnSpPr>
        <p:spPr>
          <a:xfrm flipV="1">
            <a:off x="2792930" y="2312876"/>
            <a:ext cx="266902" cy="18328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Прямая соединительная линия 197"/>
          <p:cNvCxnSpPr/>
          <p:nvPr/>
        </p:nvCxnSpPr>
        <p:spPr>
          <a:xfrm flipV="1">
            <a:off x="1403648" y="2312876"/>
            <a:ext cx="1656184" cy="118813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Прямая соединительная линия 198"/>
          <p:cNvCxnSpPr>
            <a:endCxn id="196" idx="2"/>
          </p:cNvCxnSpPr>
          <p:nvPr/>
        </p:nvCxnSpPr>
        <p:spPr>
          <a:xfrm>
            <a:off x="1403648" y="3465004"/>
            <a:ext cx="1389282" cy="68068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Box 199"/>
          <p:cNvSpPr txBox="1"/>
          <p:nvPr/>
        </p:nvSpPr>
        <p:spPr>
          <a:xfrm>
            <a:off x="3023828" y="188082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M</a:t>
            </a:r>
            <a:endParaRPr lang="ru-RU" sz="3200"/>
          </a:p>
        </p:txBody>
      </p:sp>
      <p:sp>
        <p:nvSpPr>
          <p:cNvPr id="201" name="Полилиния 200"/>
          <p:cNvSpPr/>
          <p:nvPr/>
        </p:nvSpPr>
        <p:spPr>
          <a:xfrm>
            <a:off x="2798618" y="2189018"/>
            <a:ext cx="149629" cy="216131"/>
          </a:xfrm>
          <a:custGeom>
            <a:avLst/>
            <a:gdLst>
              <a:gd name="connsiteX0" fmla="*/ 149629 w 149629"/>
              <a:gd name="connsiteY0" fmla="*/ 0 h 216131"/>
              <a:gd name="connsiteX1" fmla="*/ 0 w 149629"/>
              <a:gd name="connsiteY1" fmla="*/ 99753 h 216131"/>
              <a:gd name="connsiteX2" fmla="*/ 127462 w 149629"/>
              <a:gd name="connsiteY2" fmla="*/ 216131 h 216131"/>
              <a:gd name="connsiteX3" fmla="*/ 127462 w 149629"/>
              <a:gd name="connsiteY3" fmla="*/ 216131 h 21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629" h="216131">
                <a:moveTo>
                  <a:pt x="149629" y="0"/>
                </a:moveTo>
                <a:lnTo>
                  <a:pt x="0" y="99753"/>
                </a:lnTo>
                <a:lnTo>
                  <a:pt x="127462" y="216131"/>
                </a:lnTo>
                <a:lnTo>
                  <a:pt x="127462" y="216131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2" name="Полилиния 201"/>
          <p:cNvSpPr/>
          <p:nvPr/>
        </p:nvSpPr>
        <p:spPr>
          <a:xfrm>
            <a:off x="2931622" y="2177935"/>
            <a:ext cx="99753" cy="254923"/>
          </a:xfrm>
          <a:custGeom>
            <a:avLst/>
            <a:gdLst>
              <a:gd name="connsiteX0" fmla="*/ 16625 w 99753"/>
              <a:gd name="connsiteY0" fmla="*/ 0 h 254923"/>
              <a:gd name="connsiteX1" fmla="*/ 0 w 99753"/>
              <a:gd name="connsiteY1" fmla="*/ 149629 h 254923"/>
              <a:gd name="connsiteX2" fmla="*/ 99753 w 99753"/>
              <a:gd name="connsiteY2" fmla="*/ 254923 h 25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753" h="254923">
                <a:moveTo>
                  <a:pt x="16625" y="0"/>
                </a:moveTo>
                <a:lnTo>
                  <a:pt x="0" y="149629"/>
                </a:lnTo>
                <a:lnTo>
                  <a:pt x="99753" y="254923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176" grpId="0" animBg="1"/>
      <p:bldP spid="17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solidFill>
          <a:schemeClr val="accent5">
            <a:lumMod val="20000"/>
            <a:lumOff val="80000"/>
          </a:schemeClr>
        </a:solidFill>
      </a:spPr>
      <a:bodyPr wrap="square" lIns="36000" tIns="0" rIns="0" bIns="0" rtlCol="0">
        <a:spAutoFit/>
      </a:bodyPr>
      <a:lstStyle>
        <a:defPPr>
          <a:defRPr sz="240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</TotalTime>
  <Words>181</Words>
  <Application>Microsoft Office PowerPoint</Application>
  <PresentationFormat>Экран 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5" baseType="lpstr">
      <vt:lpstr>Тема Office</vt:lpstr>
      <vt:lpstr>Microsoft Equation 3.0</vt:lpstr>
      <vt:lpstr>Слайд 1</vt:lpstr>
      <vt:lpstr>Слайд 2</vt:lpstr>
      <vt:lpstr>Слайд 3</vt:lpstr>
    </vt:vector>
  </TitlesOfParts>
  <Company>HomeLtd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112</cp:revision>
  <dcterms:created xsi:type="dcterms:W3CDTF">2012-12-15T16:54:26Z</dcterms:created>
  <dcterms:modified xsi:type="dcterms:W3CDTF">2013-01-21T22:29:31Z</dcterms:modified>
</cp:coreProperties>
</file>