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5" r:id="rId4"/>
    <p:sldId id="276" r:id="rId5"/>
    <p:sldId id="277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00"/>
    <a:srgbClr val="00FF00"/>
    <a:srgbClr val="FF00FF"/>
    <a:srgbClr val="0000CC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65" autoAdjust="0"/>
    <p:restoredTop sz="92812" autoAdjust="0"/>
  </p:normalViewPr>
  <p:slideViewPr>
    <p:cSldViewPr>
      <p:cViewPr>
        <p:scale>
          <a:sx n="95" d="100"/>
          <a:sy n="95" d="100"/>
        </p:scale>
        <p:origin x="-77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4845A-CB59-440A-B3FB-435D61D55786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12676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4800" b="1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Тренировочная работа 3</a:t>
            </a:r>
          </a:p>
          <a:p>
            <a:pPr algn="ctr"/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Угол между </a:t>
            </a:r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плоскостями</a:t>
            </a:r>
            <a:endParaRPr lang="ru-RU" sz="4800" b="1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Задача 1</a:t>
            </a:r>
            <a:endParaRPr lang="ru-RU" sz="4800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848364" y="5949280"/>
            <a:ext cx="102592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200" dirty="0" err="1">
                <a:solidFill>
                  <a:srgbClr val="990000"/>
                </a:solidFill>
                <a:latin typeface="Tahoma" pitchFamily="34" charset="0"/>
              </a:rPr>
              <a:t>Copyright</a:t>
            </a:r>
            <a:r>
              <a:rPr lang="ru-RU" sz="1200" dirty="0">
                <a:solidFill>
                  <a:srgbClr val="990000"/>
                </a:solidFill>
                <a:latin typeface="Tahoma" pitchFamily="34" charset="0"/>
              </a:rPr>
              <a:t>(c)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79612" y="5769260"/>
            <a:ext cx="65167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Автор: Галкин Сергей Михайлович, </a:t>
            </a:r>
          </a:p>
          <a:p>
            <a:pPr algn="ctr"/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МОУ «Гимназия № 41», </a:t>
            </a:r>
            <a:r>
              <a:rPr lang="ru-RU" sz="1200" dirty="0" err="1" smtClean="0">
                <a:solidFill>
                  <a:srgbClr val="990000"/>
                </a:solidFill>
                <a:latin typeface="Tahoma" pitchFamily="34" charset="0"/>
              </a:rPr>
              <a:t>г.Новоуральск</a:t>
            </a:r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, Свердловская обл</a:t>
            </a:r>
            <a:r>
              <a:rPr lang="ru-RU" sz="1200" smtClean="0">
                <a:solidFill>
                  <a:srgbClr val="990000"/>
                </a:solidFill>
                <a:latin typeface="Tahoma" pitchFamily="34" charset="0"/>
              </a:rPr>
              <a:t>.  2012г</a:t>
            </a:r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. </a:t>
            </a:r>
          </a:p>
          <a:p>
            <a:pPr algn="ctr"/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  </a:t>
            </a:r>
            <a:r>
              <a:rPr lang="en-US" sz="1200" dirty="0" smtClean="0">
                <a:solidFill>
                  <a:srgbClr val="990000"/>
                </a:solidFill>
                <a:latin typeface="Tahoma" pitchFamily="34" charset="0"/>
              </a:rPr>
              <a:t>gsm56@bk.ru</a:t>
            </a:r>
            <a:endParaRPr lang="ru-RU" sz="1200" dirty="0">
              <a:solidFill>
                <a:srgbClr val="990000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олилиния 75"/>
          <p:cNvSpPr/>
          <p:nvPr/>
        </p:nvSpPr>
        <p:spPr>
          <a:xfrm>
            <a:off x="5024336" y="2869660"/>
            <a:ext cx="3458183" cy="729574"/>
          </a:xfrm>
          <a:custGeom>
            <a:avLst/>
            <a:gdLst>
              <a:gd name="connsiteX0" fmla="*/ 0 w 3458183"/>
              <a:gd name="connsiteY0" fmla="*/ 729574 h 729574"/>
              <a:gd name="connsiteX1" fmla="*/ 1269460 w 3458183"/>
              <a:gd name="connsiteY1" fmla="*/ 0 h 729574"/>
              <a:gd name="connsiteX2" fmla="*/ 3458183 w 3458183"/>
              <a:gd name="connsiteY2" fmla="*/ 0 h 729574"/>
              <a:gd name="connsiteX3" fmla="*/ 2198451 w 3458183"/>
              <a:gd name="connsiteY3" fmla="*/ 729574 h 729574"/>
              <a:gd name="connsiteX4" fmla="*/ 0 w 3458183"/>
              <a:gd name="connsiteY4" fmla="*/ 729574 h 729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8183" h="729574">
                <a:moveTo>
                  <a:pt x="0" y="729574"/>
                </a:moveTo>
                <a:lnTo>
                  <a:pt x="1269460" y="0"/>
                </a:lnTo>
                <a:lnTo>
                  <a:pt x="3458183" y="0"/>
                </a:lnTo>
                <a:lnTo>
                  <a:pt x="2198451" y="729574"/>
                </a:lnTo>
                <a:lnTo>
                  <a:pt x="0" y="729574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олилиния 73"/>
          <p:cNvSpPr/>
          <p:nvPr/>
        </p:nvSpPr>
        <p:spPr>
          <a:xfrm>
            <a:off x="611005" y="2865401"/>
            <a:ext cx="3274142" cy="733205"/>
          </a:xfrm>
          <a:custGeom>
            <a:avLst/>
            <a:gdLst>
              <a:gd name="connsiteX0" fmla="*/ 0 w 3274142"/>
              <a:gd name="connsiteY0" fmla="*/ 724778 h 733205"/>
              <a:gd name="connsiteX1" fmla="*/ 1133519 w 3274142"/>
              <a:gd name="connsiteY1" fmla="*/ 0 h 733205"/>
              <a:gd name="connsiteX2" fmla="*/ 3274142 w 3274142"/>
              <a:gd name="connsiteY2" fmla="*/ 0 h 733205"/>
              <a:gd name="connsiteX3" fmla="*/ 2178547 w 3274142"/>
              <a:gd name="connsiteY3" fmla="*/ 733205 h 733205"/>
              <a:gd name="connsiteX4" fmla="*/ 0 w 3274142"/>
              <a:gd name="connsiteY4" fmla="*/ 724778 h 733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4142" h="733205">
                <a:moveTo>
                  <a:pt x="0" y="724778"/>
                </a:moveTo>
                <a:lnTo>
                  <a:pt x="1133519" y="0"/>
                </a:lnTo>
                <a:lnTo>
                  <a:pt x="3274142" y="0"/>
                </a:lnTo>
                <a:lnTo>
                  <a:pt x="2178547" y="733205"/>
                </a:lnTo>
                <a:lnTo>
                  <a:pt x="0" y="724778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олилиния 76"/>
          <p:cNvSpPr/>
          <p:nvPr/>
        </p:nvSpPr>
        <p:spPr>
          <a:xfrm>
            <a:off x="4973191" y="794767"/>
            <a:ext cx="2276475" cy="2809875"/>
          </a:xfrm>
          <a:custGeom>
            <a:avLst/>
            <a:gdLst>
              <a:gd name="connsiteX0" fmla="*/ 0 w 2276475"/>
              <a:gd name="connsiteY0" fmla="*/ 2809875 h 2809875"/>
              <a:gd name="connsiteX1" fmla="*/ 2276475 w 2276475"/>
              <a:gd name="connsiteY1" fmla="*/ 762000 h 2809875"/>
              <a:gd name="connsiteX2" fmla="*/ 1314450 w 2276475"/>
              <a:gd name="connsiteY2" fmla="*/ 0 h 2809875"/>
              <a:gd name="connsiteX3" fmla="*/ 0 w 2276475"/>
              <a:gd name="connsiteY3" fmla="*/ 2809875 h 280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6475" h="2809875">
                <a:moveTo>
                  <a:pt x="0" y="2809875"/>
                </a:moveTo>
                <a:lnTo>
                  <a:pt x="2276475" y="762000"/>
                </a:lnTo>
                <a:lnTo>
                  <a:pt x="1314450" y="0"/>
                </a:lnTo>
                <a:lnTo>
                  <a:pt x="0" y="2809875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1691681" y="908719"/>
            <a:ext cx="2232248" cy="1944217"/>
          </a:xfrm>
          <a:custGeom>
            <a:avLst/>
            <a:gdLst>
              <a:gd name="connsiteX0" fmla="*/ 944217 w 2256182"/>
              <a:gd name="connsiteY0" fmla="*/ 735495 h 2067339"/>
              <a:gd name="connsiteX1" fmla="*/ 2256182 w 2256182"/>
              <a:gd name="connsiteY1" fmla="*/ 2067339 h 2067339"/>
              <a:gd name="connsiteX2" fmla="*/ 0 w 2256182"/>
              <a:gd name="connsiteY2" fmla="*/ 0 h 2067339"/>
              <a:gd name="connsiteX3" fmla="*/ 944217 w 2256182"/>
              <a:gd name="connsiteY3" fmla="*/ 735495 h 2067339"/>
              <a:gd name="connsiteX0" fmla="*/ 1128090 w 2256182"/>
              <a:gd name="connsiteY0" fmla="*/ 689114 h 2067339"/>
              <a:gd name="connsiteX1" fmla="*/ 2256182 w 2256182"/>
              <a:gd name="connsiteY1" fmla="*/ 2067339 h 2067339"/>
              <a:gd name="connsiteX2" fmla="*/ 0 w 2256182"/>
              <a:gd name="connsiteY2" fmla="*/ 0 h 2067339"/>
              <a:gd name="connsiteX3" fmla="*/ 1128090 w 2256182"/>
              <a:gd name="connsiteY3" fmla="*/ 689114 h 2067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6182" h="2067339">
                <a:moveTo>
                  <a:pt x="1128090" y="689114"/>
                </a:moveTo>
                <a:lnTo>
                  <a:pt x="2256182" y="2067339"/>
                </a:lnTo>
                <a:lnTo>
                  <a:pt x="0" y="0"/>
                </a:lnTo>
                <a:lnTo>
                  <a:pt x="1128090" y="689114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 bwMode="auto">
          <a:xfrm>
            <a:off x="143508" y="512676"/>
            <a:ext cx="4237347" cy="3379931"/>
            <a:chOff x="2069" y="2941"/>
            <a:chExt cx="1471" cy="1173"/>
          </a:xfrm>
        </p:grpSpPr>
        <p:sp>
          <p:nvSpPr>
            <p:cNvPr id="2070" name="Line 22"/>
            <p:cNvSpPr>
              <a:spLocks noChangeShapeType="1"/>
            </p:cNvSpPr>
            <p:nvPr/>
          </p:nvSpPr>
          <p:spPr bwMode="auto">
            <a:xfrm>
              <a:off x="2213" y="3305"/>
              <a:ext cx="77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9" name="Line 21"/>
            <p:cNvSpPr>
              <a:spLocks noChangeShapeType="1"/>
            </p:cNvSpPr>
            <p:nvPr/>
          </p:nvSpPr>
          <p:spPr bwMode="auto">
            <a:xfrm flipV="1">
              <a:off x="2216" y="3078"/>
              <a:ext cx="390" cy="22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8" name="Line 20"/>
            <p:cNvSpPr>
              <a:spLocks noChangeShapeType="1"/>
            </p:cNvSpPr>
            <p:nvPr/>
          </p:nvSpPr>
          <p:spPr bwMode="auto">
            <a:xfrm>
              <a:off x="2606" y="3078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7" name="Line 19"/>
            <p:cNvSpPr>
              <a:spLocks noChangeShapeType="1"/>
            </p:cNvSpPr>
            <p:nvPr/>
          </p:nvSpPr>
          <p:spPr bwMode="auto">
            <a:xfrm flipV="1">
              <a:off x="2997" y="3078"/>
              <a:ext cx="384" cy="22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6" name="Line 18"/>
            <p:cNvSpPr>
              <a:spLocks noChangeShapeType="1"/>
            </p:cNvSpPr>
            <p:nvPr/>
          </p:nvSpPr>
          <p:spPr bwMode="auto">
            <a:xfrm>
              <a:off x="2216" y="4018"/>
              <a:ext cx="77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5" name="Line 17"/>
            <p:cNvSpPr>
              <a:spLocks noChangeShapeType="1"/>
            </p:cNvSpPr>
            <p:nvPr/>
          </p:nvSpPr>
          <p:spPr bwMode="auto">
            <a:xfrm flipV="1">
              <a:off x="2226" y="3753"/>
              <a:ext cx="393" cy="25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4" name="Line 16"/>
            <p:cNvSpPr>
              <a:spLocks noChangeShapeType="1"/>
            </p:cNvSpPr>
            <p:nvPr/>
          </p:nvSpPr>
          <p:spPr bwMode="auto">
            <a:xfrm flipV="1">
              <a:off x="2997" y="3753"/>
              <a:ext cx="384" cy="2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3" name="Line 15"/>
            <p:cNvSpPr>
              <a:spLocks noChangeShapeType="1"/>
            </p:cNvSpPr>
            <p:nvPr/>
          </p:nvSpPr>
          <p:spPr bwMode="auto">
            <a:xfrm flipH="1">
              <a:off x="3381" y="3078"/>
              <a:ext cx="3" cy="67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2" name="Line 14"/>
            <p:cNvSpPr>
              <a:spLocks noChangeShapeType="1"/>
            </p:cNvSpPr>
            <p:nvPr/>
          </p:nvSpPr>
          <p:spPr bwMode="auto">
            <a:xfrm flipH="1">
              <a:off x="2991" y="3302"/>
              <a:ext cx="3" cy="71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1" name="Line 13"/>
            <p:cNvSpPr>
              <a:spLocks noChangeShapeType="1"/>
            </p:cNvSpPr>
            <p:nvPr/>
          </p:nvSpPr>
          <p:spPr bwMode="auto">
            <a:xfrm>
              <a:off x="2209" y="3302"/>
              <a:ext cx="0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0" name="Line 12"/>
            <p:cNvSpPr>
              <a:spLocks noChangeShapeType="1"/>
            </p:cNvSpPr>
            <p:nvPr/>
          </p:nvSpPr>
          <p:spPr bwMode="auto">
            <a:xfrm>
              <a:off x="2619" y="3078"/>
              <a:ext cx="0" cy="67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9" name="Line 11"/>
            <p:cNvSpPr>
              <a:spLocks noChangeShapeType="1"/>
            </p:cNvSpPr>
            <p:nvPr/>
          </p:nvSpPr>
          <p:spPr bwMode="auto">
            <a:xfrm flipV="1">
              <a:off x="2619" y="3753"/>
              <a:ext cx="76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7" name="Text Box 9"/>
            <p:cNvSpPr txBox="1">
              <a:spLocks noChangeArrowheads="1"/>
            </p:cNvSpPr>
            <p:nvPr/>
          </p:nvSpPr>
          <p:spPr bwMode="auto">
            <a:xfrm>
              <a:off x="2069" y="3253"/>
              <a:ext cx="100" cy="10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A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56" name="Text Box 8"/>
            <p:cNvSpPr txBox="1">
              <a:spLocks noChangeArrowheads="1"/>
            </p:cNvSpPr>
            <p:nvPr/>
          </p:nvSpPr>
          <p:spPr bwMode="auto">
            <a:xfrm>
              <a:off x="2956" y="3178"/>
              <a:ext cx="105" cy="11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55" name="Text Box 7"/>
            <p:cNvSpPr txBox="1">
              <a:spLocks noChangeArrowheads="1"/>
            </p:cNvSpPr>
            <p:nvPr/>
          </p:nvSpPr>
          <p:spPr bwMode="auto">
            <a:xfrm>
              <a:off x="3419" y="2953"/>
              <a:ext cx="108" cy="11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C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54" name="Text Box 6"/>
            <p:cNvSpPr txBox="1">
              <a:spLocks noChangeArrowheads="1"/>
            </p:cNvSpPr>
            <p:nvPr/>
          </p:nvSpPr>
          <p:spPr bwMode="auto">
            <a:xfrm>
              <a:off x="2094" y="3978"/>
              <a:ext cx="81" cy="8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A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53" name="Text Box 5"/>
            <p:cNvSpPr txBox="1">
              <a:spLocks noChangeArrowheads="1"/>
            </p:cNvSpPr>
            <p:nvPr/>
          </p:nvSpPr>
          <p:spPr bwMode="auto">
            <a:xfrm>
              <a:off x="2994" y="4016"/>
              <a:ext cx="93" cy="9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52" name="Text Box 4"/>
            <p:cNvSpPr txBox="1">
              <a:spLocks noChangeArrowheads="1"/>
            </p:cNvSpPr>
            <p:nvPr/>
          </p:nvSpPr>
          <p:spPr bwMode="auto">
            <a:xfrm>
              <a:off x="3444" y="3678"/>
              <a:ext cx="96" cy="8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C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51" name="Text Box 3"/>
            <p:cNvSpPr txBox="1">
              <a:spLocks noChangeArrowheads="1"/>
            </p:cNvSpPr>
            <p:nvPr/>
          </p:nvSpPr>
          <p:spPr bwMode="auto">
            <a:xfrm>
              <a:off x="2519" y="3641"/>
              <a:ext cx="87" cy="1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50" name="Text Box 2"/>
            <p:cNvSpPr txBox="1">
              <a:spLocks noChangeArrowheads="1"/>
            </p:cNvSpPr>
            <p:nvPr/>
          </p:nvSpPr>
          <p:spPr bwMode="auto">
            <a:xfrm>
              <a:off x="2531" y="2941"/>
              <a:ext cx="114" cy="10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cxnSp>
        <p:nvCxnSpPr>
          <p:cNvPr id="30" name="Прямая соединительная линия 29"/>
          <p:cNvCxnSpPr>
            <a:stCxn id="2068" idx="0"/>
            <a:endCxn id="2062" idx="0"/>
          </p:cNvCxnSpPr>
          <p:nvPr/>
        </p:nvCxnSpPr>
        <p:spPr>
          <a:xfrm>
            <a:off x="1691680" y="908720"/>
            <a:ext cx="1116373" cy="64415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1"/>
          <p:cNvGrpSpPr>
            <a:grpSpLocks noChangeAspect="1"/>
          </p:cNvGrpSpPr>
          <p:nvPr/>
        </p:nvGrpSpPr>
        <p:grpSpPr bwMode="auto">
          <a:xfrm>
            <a:off x="4572000" y="512676"/>
            <a:ext cx="4237347" cy="3379931"/>
            <a:chOff x="2069" y="2941"/>
            <a:chExt cx="1471" cy="1173"/>
          </a:xfrm>
        </p:grpSpPr>
        <p:sp>
          <p:nvSpPr>
            <p:cNvPr id="39" name="Line 22"/>
            <p:cNvSpPr>
              <a:spLocks noChangeShapeType="1"/>
            </p:cNvSpPr>
            <p:nvPr/>
          </p:nvSpPr>
          <p:spPr bwMode="auto">
            <a:xfrm>
              <a:off x="2213" y="3305"/>
              <a:ext cx="77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Line 21"/>
            <p:cNvSpPr>
              <a:spLocks noChangeShapeType="1"/>
            </p:cNvSpPr>
            <p:nvPr/>
          </p:nvSpPr>
          <p:spPr bwMode="auto">
            <a:xfrm flipV="1">
              <a:off x="2216" y="3041"/>
              <a:ext cx="451" cy="2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Line 20"/>
            <p:cNvSpPr>
              <a:spLocks noChangeShapeType="1"/>
            </p:cNvSpPr>
            <p:nvPr/>
          </p:nvSpPr>
          <p:spPr bwMode="auto">
            <a:xfrm>
              <a:off x="2667" y="3040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Line 19"/>
            <p:cNvSpPr>
              <a:spLocks noChangeShapeType="1"/>
            </p:cNvSpPr>
            <p:nvPr/>
          </p:nvSpPr>
          <p:spPr bwMode="auto">
            <a:xfrm flipV="1">
              <a:off x="2997" y="3040"/>
              <a:ext cx="451" cy="2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Line 18"/>
            <p:cNvSpPr>
              <a:spLocks noChangeShapeType="1"/>
            </p:cNvSpPr>
            <p:nvPr/>
          </p:nvSpPr>
          <p:spPr bwMode="auto">
            <a:xfrm>
              <a:off x="2216" y="4018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Line 17"/>
            <p:cNvSpPr>
              <a:spLocks noChangeShapeType="1"/>
            </p:cNvSpPr>
            <p:nvPr/>
          </p:nvSpPr>
          <p:spPr bwMode="auto">
            <a:xfrm flipV="1">
              <a:off x="2226" y="3746"/>
              <a:ext cx="451" cy="26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Line 16"/>
            <p:cNvSpPr>
              <a:spLocks noChangeShapeType="1"/>
            </p:cNvSpPr>
            <p:nvPr/>
          </p:nvSpPr>
          <p:spPr bwMode="auto">
            <a:xfrm flipV="1">
              <a:off x="2997" y="3756"/>
              <a:ext cx="451" cy="26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Line 15"/>
            <p:cNvSpPr>
              <a:spLocks noChangeShapeType="1"/>
            </p:cNvSpPr>
            <p:nvPr/>
          </p:nvSpPr>
          <p:spPr bwMode="auto">
            <a:xfrm flipH="1">
              <a:off x="3448" y="3040"/>
              <a:ext cx="3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Line 14"/>
            <p:cNvSpPr>
              <a:spLocks noChangeShapeType="1"/>
            </p:cNvSpPr>
            <p:nvPr/>
          </p:nvSpPr>
          <p:spPr bwMode="auto">
            <a:xfrm flipH="1">
              <a:off x="2991" y="3302"/>
              <a:ext cx="3" cy="71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Line 13"/>
            <p:cNvSpPr>
              <a:spLocks noChangeShapeType="1"/>
            </p:cNvSpPr>
            <p:nvPr/>
          </p:nvSpPr>
          <p:spPr bwMode="auto">
            <a:xfrm>
              <a:off x="2209" y="3302"/>
              <a:ext cx="0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Line 12"/>
            <p:cNvSpPr>
              <a:spLocks noChangeShapeType="1"/>
            </p:cNvSpPr>
            <p:nvPr/>
          </p:nvSpPr>
          <p:spPr bwMode="auto">
            <a:xfrm>
              <a:off x="2667" y="3040"/>
              <a:ext cx="0" cy="7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Line 11"/>
            <p:cNvSpPr>
              <a:spLocks noChangeShapeType="1"/>
            </p:cNvSpPr>
            <p:nvPr/>
          </p:nvSpPr>
          <p:spPr bwMode="auto">
            <a:xfrm>
              <a:off x="2670" y="3756"/>
              <a:ext cx="7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Text Box 9"/>
            <p:cNvSpPr txBox="1">
              <a:spLocks noChangeArrowheads="1"/>
            </p:cNvSpPr>
            <p:nvPr/>
          </p:nvSpPr>
          <p:spPr bwMode="auto">
            <a:xfrm>
              <a:off x="2069" y="3253"/>
              <a:ext cx="100" cy="10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  <a:ea typeface="Times New Roman" pitchFamily="18" charset="0"/>
                </a:rPr>
                <a:t>C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9" name="Text Box 8"/>
            <p:cNvSpPr txBox="1">
              <a:spLocks noChangeArrowheads="1"/>
            </p:cNvSpPr>
            <p:nvPr/>
          </p:nvSpPr>
          <p:spPr bwMode="auto">
            <a:xfrm>
              <a:off x="2956" y="3178"/>
              <a:ext cx="105" cy="11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0" name="Text Box 7"/>
            <p:cNvSpPr txBox="1">
              <a:spLocks noChangeArrowheads="1"/>
            </p:cNvSpPr>
            <p:nvPr/>
          </p:nvSpPr>
          <p:spPr bwMode="auto">
            <a:xfrm>
              <a:off x="3419" y="2953"/>
              <a:ext cx="108" cy="11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  <a:ea typeface="Times New Roman" pitchFamily="18" charset="0"/>
                </a:rPr>
                <a:t>A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1" name="Text Box 6"/>
            <p:cNvSpPr txBox="1">
              <a:spLocks noChangeArrowheads="1"/>
            </p:cNvSpPr>
            <p:nvPr/>
          </p:nvSpPr>
          <p:spPr bwMode="auto">
            <a:xfrm>
              <a:off x="2094" y="3978"/>
              <a:ext cx="81" cy="8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</a:rPr>
                <a:t>C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2" name="Text Box 5"/>
            <p:cNvSpPr txBox="1">
              <a:spLocks noChangeArrowheads="1"/>
            </p:cNvSpPr>
            <p:nvPr/>
          </p:nvSpPr>
          <p:spPr bwMode="auto">
            <a:xfrm>
              <a:off x="2994" y="4016"/>
              <a:ext cx="93" cy="9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3" name="Text Box 4"/>
            <p:cNvSpPr txBox="1">
              <a:spLocks noChangeArrowheads="1"/>
            </p:cNvSpPr>
            <p:nvPr/>
          </p:nvSpPr>
          <p:spPr bwMode="auto">
            <a:xfrm>
              <a:off x="3444" y="3678"/>
              <a:ext cx="96" cy="8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</a:rPr>
                <a:t>A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4" name="Text Box 3"/>
            <p:cNvSpPr txBox="1">
              <a:spLocks noChangeArrowheads="1"/>
            </p:cNvSpPr>
            <p:nvPr/>
          </p:nvSpPr>
          <p:spPr bwMode="auto">
            <a:xfrm>
              <a:off x="2669" y="3666"/>
              <a:ext cx="87" cy="1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5" name="Text Box 2"/>
            <p:cNvSpPr txBox="1">
              <a:spLocks noChangeArrowheads="1"/>
            </p:cNvSpPr>
            <p:nvPr/>
          </p:nvSpPr>
          <p:spPr bwMode="auto">
            <a:xfrm>
              <a:off x="2531" y="2941"/>
              <a:ext cx="114" cy="10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cxnSp>
        <p:nvCxnSpPr>
          <p:cNvPr id="69" name="Прямая соединительная линия 68"/>
          <p:cNvCxnSpPr>
            <a:stCxn id="47" idx="0"/>
            <a:endCxn id="53" idx="0"/>
          </p:cNvCxnSpPr>
          <p:nvPr/>
        </p:nvCxnSpPr>
        <p:spPr>
          <a:xfrm>
            <a:off x="6294592" y="797939"/>
            <a:ext cx="941953" cy="75493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>
            <a:stCxn id="77" idx="1"/>
            <a:endCxn id="54" idx="1"/>
          </p:cNvCxnSpPr>
          <p:nvPr/>
        </p:nvCxnSpPr>
        <p:spPr>
          <a:xfrm flipH="1">
            <a:off x="4975283" y="1556767"/>
            <a:ext cx="2274383" cy="20505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stCxn id="55" idx="0"/>
            <a:endCxn id="77" idx="0"/>
          </p:cNvCxnSpPr>
          <p:nvPr/>
        </p:nvCxnSpPr>
        <p:spPr>
          <a:xfrm flipH="1">
            <a:off x="4973191" y="797939"/>
            <a:ext cx="1321401" cy="2806703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2. В кубе А … 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найдите тангес угла между плоскостями  </a:t>
            </a:r>
            <a:r>
              <a:rPr lang="en-US" b="1" smtClean="0">
                <a:solidFill>
                  <a:schemeClr val="bg1"/>
                </a:solidFill>
              </a:rPr>
              <a:t>ABC </a:t>
            </a:r>
            <a:r>
              <a:rPr lang="ru-RU" b="1" smtClean="0">
                <a:solidFill>
                  <a:schemeClr val="bg1"/>
                </a:solidFill>
              </a:rPr>
              <a:t>и </a:t>
            </a:r>
            <a:r>
              <a:rPr lang="en-US" b="1" smtClean="0">
                <a:solidFill>
                  <a:schemeClr val="bg1"/>
                </a:solidFill>
              </a:rPr>
              <a:t>CB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4896036" y="4077072"/>
            <a:ext cx="3888432" cy="646331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rgbClr val="FFFF00"/>
                </a:solidFill>
              </a:rPr>
              <a:t>Поменяли местами буквы </a:t>
            </a:r>
            <a:r>
              <a:rPr lang="en-US" b="1" smtClean="0">
                <a:solidFill>
                  <a:srgbClr val="FFFF00"/>
                </a:solidFill>
              </a:rPr>
              <a:t>A</a:t>
            </a:r>
            <a:r>
              <a:rPr lang="ru-RU" b="1" smtClean="0">
                <a:solidFill>
                  <a:srgbClr val="FFFF00"/>
                </a:solidFill>
              </a:rPr>
              <a:t> и </a:t>
            </a:r>
            <a:r>
              <a:rPr lang="en-US" b="1" smtClean="0">
                <a:solidFill>
                  <a:srgbClr val="FFFF00"/>
                </a:solidFill>
              </a:rPr>
              <a:t>A</a:t>
            </a:r>
            <a:r>
              <a:rPr lang="en-US" b="1" baseline="-25000" smtClean="0">
                <a:solidFill>
                  <a:srgbClr val="FFFF00"/>
                </a:solidFill>
              </a:rPr>
              <a:t>1</a:t>
            </a:r>
            <a:r>
              <a:rPr lang="ru-RU" b="1" smtClean="0">
                <a:solidFill>
                  <a:srgbClr val="FFFF00"/>
                </a:solidFill>
              </a:rPr>
              <a:t>.</a:t>
            </a:r>
            <a:r>
              <a:rPr lang="en-US" b="1" smtClean="0">
                <a:solidFill>
                  <a:srgbClr val="FFFF00"/>
                </a:solidFill>
              </a:rPr>
              <a:t> </a:t>
            </a:r>
            <a:r>
              <a:rPr lang="ru-RU" b="1" smtClean="0">
                <a:solidFill>
                  <a:srgbClr val="FFFF00"/>
                </a:solidFill>
              </a:rPr>
              <a:t> Теперь все хорошо просматривается.</a:t>
            </a:r>
            <a:endParaRPr lang="ru-RU" b="1">
              <a:solidFill>
                <a:srgbClr val="FFFF00"/>
              </a:solidFill>
            </a:endParaRPr>
          </a:p>
        </p:txBody>
      </p:sp>
      <p:cxnSp>
        <p:nvCxnSpPr>
          <p:cNvPr id="92" name="Прямая соединительная линия 91"/>
          <p:cNvCxnSpPr>
            <a:stCxn id="2062" idx="0"/>
          </p:cNvCxnSpPr>
          <p:nvPr/>
        </p:nvCxnSpPr>
        <p:spPr>
          <a:xfrm>
            <a:off x="2808053" y="1552876"/>
            <a:ext cx="1114156" cy="128839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>
            <a:stCxn id="2068" idx="0"/>
          </p:cNvCxnSpPr>
          <p:nvPr/>
        </p:nvCxnSpPr>
        <p:spPr>
          <a:xfrm>
            <a:off x="1691680" y="908720"/>
            <a:ext cx="2232248" cy="1944216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59532" y="4077072"/>
            <a:ext cx="3744416" cy="92333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Рисунок неудачный:</a:t>
            </a:r>
          </a:p>
          <a:p>
            <a:pPr algn="ctr"/>
            <a:r>
              <a:rPr lang="ru-RU" b="1" smtClean="0">
                <a:solidFill>
                  <a:schemeClr val="bg1"/>
                </a:solidFill>
              </a:rPr>
              <a:t>плоскость треугольника </a:t>
            </a:r>
            <a:r>
              <a:rPr lang="en-US" b="1" smtClean="0">
                <a:solidFill>
                  <a:schemeClr val="bg1"/>
                </a:solidFill>
              </a:rPr>
              <a:t>CB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 smtClean="0">
                <a:solidFill>
                  <a:schemeClr val="bg1"/>
                </a:solidFill>
              </a:rPr>
              <a:t> просматривается не очень хорошо</a:t>
            </a:r>
            <a:endParaRPr lang="ru-RU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90" grpId="0" animBg="1"/>
      <p:bldP spid="7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олилиния 75"/>
          <p:cNvSpPr/>
          <p:nvPr/>
        </p:nvSpPr>
        <p:spPr>
          <a:xfrm>
            <a:off x="452336" y="2869744"/>
            <a:ext cx="3458183" cy="729574"/>
          </a:xfrm>
          <a:custGeom>
            <a:avLst/>
            <a:gdLst>
              <a:gd name="connsiteX0" fmla="*/ 0 w 3458183"/>
              <a:gd name="connsiteY0" fmla="*/ 729574 h 729574"/>
              <a:gd name="connsiteX1" fmla="*/ 1269460 w 3458183"/>
              <a:gd name="connsiteY1" fmla="*/ 0 h 729574"/>
              <a:gd name="connsiteX2" fmla="*/ 3458183 w 3458183"/>
              <a:gd name="connsiteY2" fmla="*/ 0 h 729574"/>
              <a:gd name="connsiteX3" fmla="*/ 2198451 w 3458183"/>
              <a:gd name="connsiteY3" fmla="*/ 729574 h 729574"/>
              <a:gd name="connsiteX4" fmla="*/ 0 w 3458183"/>
              <a:gd name="connsiteY4" fmla="*/ 729574 h 729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8183" h="729574">
                <a:moveTo>
                  <a:pt x="0" y="729574"/>
                </a:moveTo>
                <a:lnTo>
                  <a:pt x="1269460" y="0"/>
                </a:lnTo>
                <a:lnTo>
                  <a:pt x="3458183" y="0"/>
                </a:lnTo>
                <a:lnTo>
                  <a:pt x="2198451" y="729574"/>
                </a:lnTo>
                <a:lnTo>
                  <a:pt x="0" y="729574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олилиния 76"/>
          <p:cNvSpPr/>
          <p:nvPr/>
        </p:nvSpPr>
        <p:spPr>
          <a:xfrm>
            <a:off x="432048" y="836796"/>
            <a:ext cx="2196244" cy="2736304"/>
          </a:xfrm>
          <a:custGeom>
            <a:avLst/>
            <a:gdLst>
              <a:gd name="connsiteX0" fmla="*/ 0 w 2276475"/>
              <a:gd name="connsiteY0" fmla="*/ 2809875 h 2809875"/>
              <a:gd name="connsiteX1" fmla="*/ 2276475 w 2276475"/>
              <a:gd name="connsiteY1" fmla="*/ 762000 h 2809875"/>
              <a:gd name="connsiteX2" fmla="*/ 1314450 w 2276475"/>
              <a:gd name="connsiteY2" fmla="*/ 0 h 2809875"/>
              <a:gd name="connsiteX3" fmla="*/ 0 w 2276475"/>
              <a:gd name="connsiteY3" fmla="*/ 2809875 h 2809875"/>
              <a:gd name="connsiteX0" fmla="*/ 0 w 2232248"/>
              <a:gd name="connsiteY0" fmla="*/ 2809875 h 2809875"/>
              <a:gd name="connsiteX1" fmla="*/ 2232248 w 2232248"/>
              <a:gd name="connsiteY1" fmla="*/ 792088 h 2809875"/>
              <a:gd name="connsiteX2" fmla="*/ 1314450 w 2232248"/>
              <a:gd name="connsiteY2" fmla="*/ 0 h 2809875"/>
              <a:gd name="connsiteX3" fmla="*/ 0 w 2232248"/>
              <a:gd name="connsiteY3" fmla="*/ 2809875 h 2809875"/>
              <a:gd name="connsiteX0" fmla="*/ 0 w 2196244"/>
              <a:gd name="connsiteY0" fmla="*/ 2809875 h 2809875"/>
              <a:gd name="connsiteX1" fmla="*/ 2196244 w 2196244"/>
              <a:gd name="connsiteY1" fmla="*/ 720080 h 2809875"/>
              <a:gd name="connsiteX2" fmla="*/ 1314450 w 2196244"/>
              <a:gd name="connsiteY2" fmla="*/ 0 h 2809875"/>
              <a:gd name="connsiteX3" fmla="*/ 0 w 2196244"/>
              <a:gd name="connsiteY3" fmla="*/ 2809875 h 2809875"/>
              <a:gd name="connsiteX0" fmla="*/ 0 w 2196244"/>
              <a:gd name="connsiteY0" fmla="*/ 2809875 h 2809875"/>
              <a:gd name="connsiteX1" fmla="*/ 2196244 w 2196244"/>
              <a:gd name="connsiteY1" fmla="*/ 720080 h 2809875"/>
              <a:gd name="connsiteX2" fmla="*/ 1296144 w 2196244"/>
              <a:gd name="connsiteY2" fmla="*/ 0 h 2809875"/>
              <a:gd name="connsiteX3" fmla="*/ 0 w 2196244"/>
              <a:gd name="connsiteY3" fmla="*/ 2809875 h 2809875"/>
              <a:gd name="connsiteX0" fmla="*/ 0 w 2196244"/>
              <a:gd name="connsiteY0" fmla="*/ 2772308 h 2772308"/>
              <a:gd name="connsiteX1" fmla="*/ 2196244 w 2196244"/>
              <a:gd name="connsiteY1" fmla="*/ 720080 h 2772308"/>
              <a:gd name="connsiteX2" fmla="*/ 1296144 w 2196244"/>
              <a:gd name="connsiteY2" fmla="*/ 0 h 2772308"/>
              <a:gd name="connsiteX3" fmla="*/ 0 w 2196244"/>
              <a:gd name="connsiteY3" fmla="*/ 2772308 h 2772308"/>
              <a:gd name="connsiteX0" fmla="*/ 0 w 2196244"/>
              <a:gd name="connsiteY0" fmla="*/ 2736304 h 2736304"/>
              <a:gd name="connsiteX1" fmla="*/ 2196244 w 2196244"/>
              <a:gd name="connsiteY1" fmla="*/ 720080 h 2736304"/>
              <a:gd name="connsiteX2" fmla="*/ 1296144 w 2196244"/>
              <a:gd name="connsiteY2" fmla="*/ 0 h 2736304"/>
              <a:gd name="connsiteX3" fmla="*/ 0 w 2196244"/>
              <a:gd name="connsiteY3" fmla="*/ 2736304 h 273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6244" h="2736304">
                <a:moveTo>
                  <a:pt x="0" y="2736304"/>
                </a:moveTo>
                <a:lnTo>
                  <a:pt x="2196244" y="720080"/>
                </a:lnTo>
                <a:lnTo>
                  <a:pt x="1296144" y="0"/>
                </a:lnTo>
                <a:lnTo>
                  <a:pt x="0" y="2736304"/>
                </a:lnTo>
                <a:close/>
              </a:path>
            </a:pathLst>
          </a:custGeom>
          <a:solidFill>
            <a:srgbClr val="00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Group 1"/>
          <p:cNvGrpSpPr>
            <a:grpSpLocks noChangeAspect="1"/>
          </p:cNvGrpSpPr>
          <p:nvPr/>
        </p:nvGrpSpPr>
        <p:grpSpPr bwMode="auto">
          <a:xfrm>
            <a:off x="0" y="475302"/>
            <a:ext cx="4237347" cy="3417390"/>
            <a:chOff x="2069" y="2928"/>
            <a:chExt cx="1471" cy="1186"/>
          </a:xfrm>
        </p:grpSpPr>
        <p:sp>
          <p:nvSpPr>
            <p:cNvPr id="39" name="Line 22"/>
            <p:cNvSpPr>
              <a:spLocks noChangeShapeType="1"/>
            </p:cNvSpPr>
            <p:nvPr/>
          </p:nvSpPr>
          <p:spPr bwMode="auto">
            <a:xfrm>
              <a:off x="2213" y="3305"/>
              <a:ext cx="77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Line 21"/>
            <p:cNvSpPr>
              <a:spLocks noChangeShapeType="1"/>
            </p:cNvSpPr>
            <p:nvPr/>
          </p:nvSpPr>
          <p:spPr bwMode="auto">
            <a:xfrm flipV="1">
              <a:off x="2216" y="3041"/>
              <a:ext cx="451" cy="2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Line 20"/>
            <p:cNvSpPr>
              <a:spLocks noChangeShapeType="1"/>
            </p:cNvSpPr>
            <p:nvPr/>
          </p:nvSpPr>
          <p:spPr bwMode="auto">
            <a:xfrm>
              <a:off x="2667" y="3040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Line 19"/>
            <p:cNvSpPr>
              <a:spLocks noChangeShapeType="1"/>
            </p:cNvSpPr>
            <p:nvPr/>
          </p:nvSpPr>
          <p:spPr bwMode="auto">
            <a:xfrm flipV="1">
              <a:off x="2997" y="3040"/>
              <a:ext cx="451" cy="2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Line 18"/>
            <p:cNvSpPr>
              <a:spLocks noChangeShapeType="1"/>
            </p:cNvSpPr>
            <p:nvPr/>
          </p:nvSpPr>
          <p:spPr bwMode="auto">
            <a:xfrm>
              <a:off x="2216" y="4018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Line 17"/>
            <p:cNvSpPr>
              <a:spLocks noChangeShapeType="1"/>
            </p:cNvSpPr>
            <p:nvPr/>
          </p:nvSpPr>
          <p:spPr bwMode="auto">
            <a:xfrm flipV="1">
              <a:off x="2226" y="3746"/>
              <a:ext cx="451" cy="26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Line 16"/>
            <p:cNvSpPr>
              <a:spLocks noChangeShapeType="1"/>
            </p:cNvSpPr>
            <p:nvPr/>
          </p:nvSpPr>
          <p:spPr bwMode="auto">
            <a:xfrm flipV="1">
              <a:off x="2997" y="3756"/>
              <a:ext cx="451" cy="26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Line 15"/>
            <p:cNvSpPr>
              <a:spLocks noChangeShapeType="1"/>
            </p:cNvSpPr>
            <p:nvPr/>
          </p:nvSpPr>
          <p:spPr bwMode="auto">
            <a:xfrm flipH="1">
              <a:off x="3448" y="3040"/>
              <a:ext cx="3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Line 14"/>
            <p:cNvSpPr>
              <a:spLocks noChangeShapeType="1"/>
            </p:cNvSpPr>
            <p:nvPr/>
          </p:nvSpPr>
          <p:spPr bwMode="auto">
            <a:xfrm flipH="1">
              <a:off x="2991" y="3302"/>
              <a:ext cx="3" cy="71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Line 13"/>
            <p:cNvSpPr>
              <a:spLocks noChangeShapeType="1"/>
            </p:cNvSpPr>
            <p:nvPr/>
          </p:nvSpPr>
          <p:spPr bwMode="auto">
            <a:xfrm>
              <a:off x="2209" y="3302"/>
              <a:ext cx="0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Line 12"/>
            <p:cNvSpPr>
              <a:spLocks noChangeShapeType="1"/>
            </p:cNvSpPr>
            <p:nvPr/>
          </p:nvSpPr>
          <p:spPr bwMode="auto">
            <a:xfrm>
              <a:off x="2667" y="3040"/>
              <a:ext cx="0" cy="7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Line 11"/>
            <p:cNvSpPr>
              <a:spLocks noChangeShapeType="1"/>
            </p:cNvSpPr>
            <p:nvPr/>
          </p:nvSpPr>
          <p:spPr bwMode="auto">
            <a:xfrm>
              <a:off x="2670" y="3756"/>
              <a:ext cx="7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Text Box 9"/>
            <p:cNvSpPr txBox="1">
              <a:spLocks noChangeArrowheads="1"/>
            </p:cNvSpPr>
            <p:nvPr/>
          </p:nvSpPr>
          <p:spPr bwMode="auto">
            <a:xfrm>
              <a:off x="2069" y="3253"/>
              <a:ext cx="100" cy="10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  <a:ea typeface="Times New Roman" pitchFamily="18" charset="0"/>
                </a:rPr>
                <a:t>C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9" name="Text Box 8"/>
            <p:cNvSpPr txBox="1">
              <a:spLocks noChangeArrowheads="1"/>
            </p:cNvSpPr>
            <p:nvPr/>
          </p:nvSpPr>
          <p:spPr bwMode="auto">
            <a:xfrm>
              <a:off x="2956" y="3178"/>
              <a:ext cx="105" cy="11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0" name="Text Box 7"/>
            <p:cNvSpPr txBox="1">
              <a:spLocks noChangeArrowheads="1"/>
            </p:cNvSpPr>
            <p:nvPr/>
          </p:nvSpPr>
          <p:spPr bwMode="auto">
            <a:xfrm>
              <a:off x="3394" y="2928"/>
              <a:ext cx="108" cy="11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  <a:ea typeface="Times New Roman" pitchFamily="18" charset="0"/>
                </a:rPr>
                <a:t>A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1" name="Text Box 6"/>
            <p:cNvSpPr txBox="1">
              <a:spLocks noChangeArrowheads="1"/>
            </p:cNvSpPr>
            <p:nvPr/>
          </p:nvSpPr>
          <p:spPr bwMode="auto">
            <a:xfrm>
              <a:off x="2094" y="3978"/>
              <a:ext cx="81" cy="8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</a:rPr>
                <a:t>C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2" name="Text Box 5"/>
            <p:cNvSpPr txBox="1">
              <a:spLocks noChangeArrowheads="1"/>
            </p:cNvSpPr>
            <p:nvPr/>
          </p:nvSpPr>
          <p:spPr bwMode="auto">
            <a:xfrm>
              <a:off x="2994" y="4016"/>
              <a:ext cx="93" cy="9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3" name="Text Box 4"/>
            <p:cNvSpPr txBox="1">
              <a:spLocks noChangeArrowheads="1"/>
            </p:cNvSpPr>
            <p:nvPr/>
          </p:nvSpPr>
          <p:spPr bwMode="auto">
            <a:xfrm>
              <a:off x="3444" y="3678"/>
              <a:ext cx="96" cy="8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</a:rPr>
                <a:t>A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4" name="Text Box 3"/>
            <p:cNvSpPr txBox="1">
              <a:spLocks noChangeArrowheads="1"/>
            </p:cNvSpPr>
            <p:nvPr/>
          </p:nvSpPr>
          <p:spPr bwMode="auto">
            <a:xfrm>
              <a:off x="2581" y="3691"/>
              <a:ext cx="87" cy="1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5" name="Text Box 2"/>
            <p:cNvSpPr txBox="1">
              <a:spLocks noChangeArrowheads="1"/>
            </p:cNvSpPr>
            <p:nvPr/>
          </p:nvSpPr>
          <p:spPr bwMode="auto">
            <a:xfrm>
              <a:off x="2531" y="2941"/>
              <a:ext cx="114" cy="10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cxnSp>
        <p:nvCxnSpPr>
          <p:cNvPr id="69" name="Прямая соединительная линия 68"/>
          <p:cNvCxnSpPr>
            <a:stCxn id="47" idx="0"/>
            <a:endCxn id="53" idx="0"/>
          </p:cNvCxnSpPr>
          <p:nvPr/>
        </p:nvCxnSpPr>
        <p:spPr>
          <a:xfrm>
            <a:off x="1722592" y="798023"/>
            <a:ext cx="941953" cy="75493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>
            <a:stCxn id="77" idx="1"/>
          </p:cNvCxnSpPr>
          <p:nvPr/>
        </p:nvCxnSpPr>
        <p:spPr>
          <a:xfrm flipH="1">
            <a:off x="403283" y="1556876"/>
            <a:ext cx="2225009" cy="2050552"/>
          </a:xfrm>
          <a:prstGeom prst="lin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stCxn id="55" idx="0"/>
            <a:endCxn id="77" idx="0"/>
          </p:cNvCxnSpPr>
          <p:nvPr/>
        </p:nvCxnSpPr>
        <p:spPr>
          <a:xfrm flipH="1">
            <a:off x="432048" y="798023"/>
            <a:ext cx="1290544" cy="2775077"/>
          </a:xfrm>
          <a:prstGeom prst="line">
            <a:avLst/>
          </a:prstGeom>
          <a:ln w="158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2. В кубе А … </a:t>
            </a:r>
            <a:r>
              <a:rPr lang="en-US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D1 </a:t>
            </a:r>
            <a:r>
              <a:rPr lang="ru-RU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найдите тангес угла между плоскостями  </a:t>
            </a:r>
            <a:r>
              <a:rPr lang="en-US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ABC </a:t>
            </a:r>
            <a:r>
              <a:rPr lang="ru-RU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en-US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CB</a:t>
            </a:r>
            <a:r>
              <a:rPr lang="en-US" b="1" baseline="-250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en-US" b="1" baseline="-250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 flipV="1">
            <a:off x="2664296" y="798023"/>
            <a:ext cx="1316679" cy="281108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>
            <a:stCxn id="48" idx="1"/>
            <a:endCxn id="55" idx="1"/>
          </p:cNvCxnSpPr>
          <p:nvPr/>
        </p:nvCxnSpPr>
        <p:spPr>
          <a:xfrm flipH="1">
            <a:off x="1722592" y="798023"/>
            <a:ext cx="2249741" cy="2063112"/>
          </a:xfrm>
          <a:prstGeom prst="line">
            <a:avLst/>
          </a:prstGeom>
          <a:ln w="1905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>
            <a:stCxn id="53" idx="1"/>
            <a:endCxn id="56" idx="0"/>
          </p:cNvCxnSpPr>
          <p:nvPr/>
        </p:nvCxnSpPr>
        <p:spPr>
          <a:xfrm flipH="1" flipV="1">
            <a:off x="1731234" y="2861135"/>
            <a:ext cx="924669" cy="754937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4319972" y="548680"/>
            <a:ext cx="4824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1)  Плоскости </a:t>
            </a:r>
            <a:r>
              <a:rPr lang="ru-RU" sz="2400" b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2400" b="1" baseline="-2500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2400" b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2400" b="1" baseline="-2500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400" b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ru-RU" sz="2400" b="1" baseline="-2500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240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ВА</a:t>
            </a:r>
            <a:r>
              <a:rPr lang="ru-RU" sz="2400" baseline="-2500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параллельны . </a:t>
            </a:r>
            <a:endParaRPr lang="ru-RU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319972" y="1700808"/>
            <a:ext cx="48240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Действительно, две пересекающиеся прямые  </a:t>
            </a:r>
            <a:r>
              <a:rPr lang="ru-RU" sz="2400" b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2400" b="1" baseline="-2500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2400" b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2400" b="1" baseline="-2500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2400" b="1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baseline="-2500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ru-RU" sz="2400" b="1" baseline="-25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2400" b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плоскости</a:t>
            </a:r>
            <a:r>
              <a:rPr lang="ru-RU" sz="2400" b="1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2400" b="1" baseline="-2500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2400" b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2400" b="1" baseline="-2500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400" b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ru-RU" sz="2400" b="1" baseline="-2500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соответственно</a:t>
            </a:r>
            <a:r>
              <a:rPr lang="ru-RU" sz="2400" b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параллельны двум прямым </a:t>
            </a:r>
            <a:r>
              <a:rPr lang="en-US" sz="240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DA</a:t>
            </a:r>
            <a:r>
              <a:rPr lang="en-US" sz="2400" baseline="-2500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2400" baseline="-25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2400" baseline="-25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плоскости </a:t>
            </a:r>
            <a:r>
              <a:rPr lang="ru-RU" sz="240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ВА</a:t>
            </a:r>
            <a:r>
              <a:rPr lang="ru-RU" sz="2400" baseline="-2500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ru-RU" sz="240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</a:t>
            </a:r>
            <a:endParaRPr lang="ru-RU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Полилиния 88"/>
          <p:cNvSpPr/>
          <p:nvPr/>
        </p:nvSpPr>
        <p:spPr>
          <a:xfrm>
            <a:off x="1728191" y="836479"/>
            <a:ext cx="2215429" cy="2772626"/>
          </a:xfrm>
          <a:custGeom>
            <a:avLst/>
            <a:gdLst>
              <a:gd name="connsiteX0" fmla="*/ 0 w 2197160"/>
              <a:gd name="connsiteY0" fmla="*/ 2006480 h 2760535"/>
              <a:gd name="connsiteX1" fmla="*/ 2197160 w 2197160"/>
              <a:gd name="connsiteY1" fmla="*/ 0 h 2760535"/>
              <a:gd name="connsiteX2" fmla="*/ 914400 w 2197160"/>
              <a:gd name="connsiteY2" fmla="*/ 2760535 h 2760535"/>
              <a:gd name="connsiteX3" fmla="*/ 0 w 2197160"/>
              <a:gd name="connsiteY3" fmla="*/ 2006480 h 2760535"/>
              <a:gd name="connsiteX0" fmla="*/ 0 w 2197160"/>
              <a:gd name="connsiteY0" fmla="*/ 2006480 h 2772626"/>
              <a:gd name="connsiteX1" fmla="*/ 2197160 w 2197160"/>
              <a:gd name="connsiteY1" fmla="*/ 0 h 2772626"/>
              <a:gd name="connsiteX2" fmla="*/ 917835 w 2197160"/>
              <a:gd name="connsiteY2" fmla="*/ 2772626 h 2772626"/>
              <a:gd name="connsiteX3" fmla="*/ 0 w 2197160"/>
              <a:gd name="connsiteY3" fmla="*/ 2006480 h 2772626"/>
              <a:gd name="connsiteX0" fmla="*/ 0 w 2215429"/>
              <a:gd name="connsiteY0" fmla="*/ 2016541 h 2772626"/>
              <a:gd name="connsiteX1" fmla="*/ 2215429 w 2215429"/>
              <a:gd name="connsiteY1" fmla="*/ 0 h 2772626"/>
              <a:gd name="connsiteX2" fmla="*/ 936104 w 2215429"/>
              <a:gd name="connsiteY2" fmla="*/ 2772626 h 2772626"/>
              <a:gd name="connsiteX3" fmla="*/ 0 w 2215429"/>
              <a:gd name="connsiteY3" fmla="*/ 2016541 h 2772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5429" h="2772626">
                <a:moveTo>
                  <a:pt x="0" y="2016541"/>
                </a:moveTo>
                <a:lnTo>
                  <a:pt x="2215429" y="0"/>
                </a:lnTo>
                <a:lnTo>
                  <a:pt x="936104" y="2772626"/>
                </a:lnTo>
                <a:lnTo>
                  <a:pt x="0" y="2016541"/>
                </a:lnTo>
                <a:close/>
              </a:path>
            </a:pathLst>
          </a:custGeom>
          <a:solidFill>
            <a:srgbClr val="00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TextBox 85"/>
          <p:cNvSpPr txBox="1"/>
          <p:nvPr/>
        </p:nvSpPr>
        <p:spPr>
          <a:xfrm>
            <a:off x="215516" y="4185084"/>
            <a:ext cx="88209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Следовательно,  эти плоскости параллельны по признаку параллельности двух плоскостей.</a:t>
            </a:r>
            <a:endParaRPr lang="ru-RU" sz="2400"/>
          </a:p>
        </p:txBody>
      </p:sp>
      <p:sp>
        <p:nvSpPr>
          <p:cNvPr id="87" name="TextBox 86"/>
          <p:cNvSpPr txBox="1"/>
          <p:nvPr/>
        </p:nvSpPr>
        <p:spPr>
          <a:xfrm>
            <a:off x="215516" y="5121188"/>
            <a:ext cx="88209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Поэтому угол между плоскостями АВС и ВА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D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равен углу между плоскостями АВС и ВА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D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.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6" grpId="0"/>
      <p:bldP spid="8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олилиния 75"/>
          <p:cNvSpPr/>
          <p:nvPr/>
        </p:nvSpPr>
        <p:spPr>
          <a:xfrm>
            <a:off x="452336" y="2869744"/>
            <a:ext cx="3458183" cy="729574"/>
          </a:xfrm>
          <a:custGeom>
            <a:avLst/>
            <a:gdLst>
              <a:gd name="connsiteX0" fmla="*/ 0 w 3458183"/>
              <a:gd name="connsiteY0" fmla="*/ 729574 h 729574"/>
              <a:gd name="connsiteX1" fmla="*/ 1269460 w 3458183"/>
              <a:gd name="connsiteY1" fmla="*/ 0 h 729574"/>
              <a:gd name="connsiteX2" fmla="*/ 3458183 w 3458183"/>
              <a:gd name="connsiteY2" fmla="*/ 0 h 729574"/>
              <a:gd name="connsiteX3" fmla="*/ 2198451 w 3458183"/>
              <a:gd name="connsiteY3" fmla="*/ 729574 h 729574"/>
              <a:gd name="connsiteX4" fmla="*/ 0 w 3458183"/>
              <a:gd name="connsiteY4" fmla="*/ 729574 h 729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8183" h="729574">
                <a:moveTo>
                  <a:pt x="0" y="729574"/>
                </a:moveTo>
                <a:lnTo>
                  <a:pt x="1269460" y="0"/>
                </a:lnTo>
                <a:lnTo>
                  <a:pt x="3458183" y="0"/>
                </a:lnTo>
                <a:lnTo>
                  <a:pt x="2198451" y="729574"/>
                </a:lnTo>
                <a:lnTo>
                  <a:pt x="0" y="729574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 bwMode="auto">
          <a:xfrm>
            <a:off x="0" y="475302"/>
            <a:ext cx="4237347" cy="3417390"/>
            <a:chOff x="2069" y="2928"/>
            <a:chExt cx="1471" cy="1186"/>
          </a:xfrm>
        </p:grpSpPr>
        <p:sp>
          <p:nvSpPr>
            <p:cNvPr id="39" name="Line 22"/>
            <p:cNvSpPr>
              <a:spLocks noChangeShapeType="1"/>
            </p:cNvSpPr>
            <p:nvPr/>
          </p:nvSpPr>
          <p:spPr bwMode="auto">
            <a:xfrm>
              <a:off x="2213" y="3305"/>
              <a:ext cx="77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Line 21"/>
            <p:cNvSpPr>
              <a:spLocks noChangeShapeType="1"/>
            </p:cNvSpPr>
            <p:nvPr/>
          </p:nvSpPr>
          <p:spPr bwMode="auto">
            <a:xfrm flipV="1">
              <a:off x="2216" y="3041"/>
              <a:ext cx="451" cy="2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Line 20"/>
            <p:cNvSpPr>
              <a:spLocks noChangeShapeType="1"/>
            </p:cNvSpPr>
            <p:nvPr/>
          </p:nvSpPr>
          <p:spPr bwMode="auto">
            <a:xfrm>
              <a:off x="2667" y="3040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Line 19"/>
            <p:cNvSpPr>
              <a:spLocks noChangeShapeType="1"/>
            </p:cNvSpPr>
            <p:nvPr/>
          </p:nvSpPr>
          <p:spPr bwMode="auto">
            <a:xfrm flipV="1">
              <a:off x="2997" y="3040"/>
              <a:ext cx="451" cy="2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Line 18"/>
            <p:cNvSpPr>
              <a:spLocks noChangeShapeType="1"/>
            </p:cNvSpPr>
            <p:nvPr/>
          </p:nvSpPr>
          <p:spPr bwMode="auto">
            <a:xfrm>
              <a:off x="2216" y="4018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Line 17"/>
            <p:cNvSpPr>
              <a:spLocks noChangeShapeType="1"/>
            </p:cNvSpPr>
            <p:nvPr/>
          </p:nvSpPr>
          <p:spPr bwMode="auto">
            <a:xfrm flipV="1">
              <a:off x="2226" y="3746"/>
              <a:ext cx="451" cy="26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Line 16"/>
            <p:cNvSpPr>
              <a:spLocks noChangeShapeType="1"/>
            </p:cNvSpPr>
            <p:nvPr/>
          </p:nvSpPr>
          <p:spPr bwMode="auto">
            <a:xfrm flipV="1">
              <a:off x="2997" y="3756"/>
              <a:ext cx="451" cy="26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Line 15"/>
            <p:cNvSpPr>
              <a:spLocks noChangeShapeType="1"/>
            </p:cNvSpPr>
            <p:nvPr/>
          </p:nvSpPr>
          <p:spPr bwMode="auto">
            <a:xfrm flipH="1">
              <a:off x="3448" y="3040"/>
              <a:ext cx="3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Line 14"/>
            <p:cNvSpPr>
              <a:spLocks noChangeShapeType="1"/>
            </p:cNvSpPr>
            <p:nvPr/>
          </p:nvSpPr>
          <p:spPr bwMode="auto">
            <a:xfrm flipH="1">
              <a:off x="2991" y="3302"/>
              <a:ext cx="3" cy="71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Line 13"/>
            <p:cNvSpPr>
              <a:spLocks noChangeShapeType="1"/>
            </p:cNvSpPr>
            <p:nvPr/>
          </p:nvSpPr>
          <p:spPr bwMode="auto">
            <a:xfrm>
              <a:off x="2209" y="3302"/>
              <a:ext cx="0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Line 12"/>
            <p:cNvSpPr>
              <a:spLocks noChangeShapeType="1"/>
            </p:cNvSpPr>
            <p:nvPr/>
          </p:nvSpPr>
          <p:spPr bwMode="auto">
            <a:xfrm>
              <a:off x="2667" y="3040"/>
              <a:ext cx="0" cy="7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Line 11"/>
            <p:cNvSpPr>
              <a:spLocks noChangeShapeType="1"/>
            </p:cNvSpPr>
            <p:nvPr/>
          </p:nvSpPr>
          <p:spPr bwMode="auto">
            <a:xfrm>
              <a:off x="2670" y="3756"/>
              <a:ext cx="7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Text Box 9"/>
            <p:cNvSpPr txBox="1">
              <a:spLocks noChangeArrowheads="1"/>
            </p:cNvSpPr>
            <p:nvPr/>
          </p:nvSpPr>
          <p:spPr bwMode="auto">
            <a:xfrm>
              <a:off x="2069" y="3253"/>
              <a:ext cx="100" cy="10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  <a:ea typeface="Times New Roman" pitchFamily="18" charset="0"/>
                </a:rPr>
                <a:t>C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9" name="Text Box 8"/>
            <p:cNvSpPr txBox="1">
              <a:spLocks noChangeArrowheads="1"/>
            </p:cNvSpPr>
            <p:nvPr/>
          </p:nvSpPr>
          <p:spPr bwMode="auto">
            <a:xfrm>
              <a:off x="2956" y="3178"/>
              <a:ext cx="105" cy="11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0" name="Text Box 7"/>
            <p:cNvSpPr txBox="1">
              <a:spLocks noChangeArrowheads="1"/>
            </p:cNvSpPr>
            <p:nvPr/>
          </p:nvSpPr>
          <p:spPr bwMode="auto">
            <a:xfrm>
              <a:off x="3394" y="2928"/>
              <a:ext cx="108" cy="11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  <a:ea typeface="Times New Roman" pitchFamily="18" charset="0"/>
                </a:rPr>
                <a:t>A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1" name="Text Box 6"/>
            <p:cNvSpPr txBox="1">
              <a:spLocks noChangeArrowheads="1"/>
            </p:cNvSpPr>
            <p:nvPr/>
          </p:nvSpPr>
          <p:spPr bwMode="auto">
            <a:xfrm>
              <a:off x="2094" y="3978"/>
              <a:ext cx="81" cy="8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</a:rPr>
                <a:t>C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2" name="Text Box 5"/>
            <p:cNvSpPr txBox="1">
              <a:spLocks noChangeArrowheads="1"/>
            </p:cNvSpPr>
            <p:nvPr/>
          </p:nvSpPr>
          <p:spPr bwMode="auto">
            <a:xfrm>
              <a:off x="2994" y="4016"/>
              <a:ext cx="93" cy="9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3" name="Text Box 4"/>
            <p:cNvSpPr txBox="1">
              <a:spLocks noChangeArrowheads="1"/>
            </p:cNvSpPr>
            <p:nvPr/>
          </p:nvSpPr>
          <p:spPr bwMode="auto">
            <a:xfrm>
              <a:off x="3444" y="3678"/>
              <a:ext cx="96" cy="8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</a:rPr>
                <a:t>A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4" name="Text Box 3"/>
            <p:cNvSpPr txBox="1">
              <a:spLocks noChangeArrowheads="1"/>
            </p:cNvSpPr>
            <p:nvPr/>
          </p:nvSpPr>
          <p:spPr bwMode="auto">
            <a:xfrm>
              <a:off x="2581" y="3691"/>
              <a:ext cx="87" cy="1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5" name="Text Box 2"/>
            <p:cNvSpPr txBox="1">
              <a:spLocks noChangeArrowheads="1"/>
            </p:cNvSpPr>
            <p:nvPr/>
          </p:nvSpPr>
          <p:spPr bwMode="auto">
            <a:xfrm>
              <a:off x="2531" y="2941"/>
              <a:ext cx="114" cy="10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cxnSp>
        <p:nvCxnSpPr>
          <p:cNvPr id="69" name="Прямая соединительная линия 68"/>
          <p:cNvCxnSpPr>
            <a:stCxn id="47" idx="0"/>
            <a:endCxn id="53" idx="0"/>
          </p:cNvCxnSpPr>
          <p:nvPr/>
        </p:nvCxnSpPr>
        <p:spPr>
          <a:xfrm>
            <a:off x="1722592" y="798023"/>
            <a:ext cx="941953" cy="75493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2. В кубе А … </a:t>
            </a:r>
            <a:r>
              <a:rPr lang="en-US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D1 </a:t>
            </a:r>
            <a:r>
              <a:rPr lang="ru-RU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найдите тангес угла между плоскостями  </a:t>
            </a:r>
            <a:r>
              <a:rPr lang="en-US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ABC </a:t>
            </a:r>
            <a:r>
              <a:rPr lang="ru-RU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en-US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CB</a:t>
            </a:r>
            <a:r>
              <a:rPr lang="en-US" b="1" baseline="-250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en-US" b="1" baseline="-250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 flipV="1">
            <a:off x="2664296" y="798023"/>
            <a:ext cx="1316679" cy="281108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>
            <a:stCxn id="48" idx="1"/>
            <a:endCxn id="55" idx="1"/>
          </p:cNvCxnSpPr>
          <p:nvPr/>
        </p:nvCxnSpPr>
        <p:spPr>
          <a:xfrm flipH="1">
            <a:off x="1722592" y="798023"/>
            <a:ext cx="2249741" cy="2063112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>
            <a:stCxn id="53" idx="1"/>
            <a:endCxn id="56" idx="0"/>
          </p:cNvCxnSpPr>
          <p:nvPr/>
        </p:nvCxnSpPr>
        <p:spPr>
          <a:xfrm flipH="1" flipV="1">
            <a:off x="1731234" y="2861135"/>
            <a:ext cx="924669" cy="754937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4319972" y="548680"/>
            <a:ext cx="4824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ru-RU" sz="2400" smtClean="0">
                <a:latin typeface="Arial" pitchFamily="34" charset="0"/>
                <a:cs typeface="Arial" pitchFamily="34" charset="0"/>
              </a:rPr>
              <a:t>2) Построим линейный угол двугранного угла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A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BD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А. </a:t>
            </a:r>
            <a:endParaRPr lang="ru-RU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19972" y="1628800"/>
            <a:ext cx="4824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ru-RU" sz="2400" smtClean="0">
                <a:latin typeface="Arial" pitchFamily="34" charset="0"/>
                <a:cs typeface="Arial" pitchFamily="34" charset="0"/>
              </a:rPr>
              <a:t> Пусть О – середина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BD</a:t>
            </a:r>
            <a:endParaRPr lang="ru-RU" sz="240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1" name="Прямая соединительная линия 40"/>
          <p:cNvCxnSpPr>
            <a:stCxn id="54" idx="1"/>
            <a:endCxn id="56" idx="1"/>
          </p:cNvCxnSpPr>
          <p:nvPr/>
        </p:nvCxnSpPr>
        <p:spPr>
          <a:xfrm flipV="1">
            <a:off x="403283" y="2861136"/>
            <a:ext cx="3560408" cy="746293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3347864" y="2996952"/>
            <a:ext cx="0" cy="0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Полилиния 88"/>
          <p:cNvSpPr/>
          <p:nvPr/>
        </p:nvSpPr>
        <p:spPr>
          <a:xfrm>
            <a:off x="1728191" y="836479"/>
            <a:ext cx="2215429" cy="2772626"/>
          </a:xfrm>
          <a:custGeom>
            <a:avLst/>
            <a:gdLst>
              <a:gd name="connsiteX0" fmla="*/ 0 w 2197160"/>
              <a:gd name="connsiteY0" fmla="*/ 2006480 h 2760535"/>
              <a:gd name="connsiteX1" fmla="*/ 2197160 w 2197160"/>
              <a:gd name="connsiteY1" fmla="*/ 0 h 2760535"/>
              <a:gd name="connsiteX2" fmla="*/ 914400 w 2197160"/>
              <a:gd name="connsiteY2" fmla="*/ 2760535 h 2760535"/>
              <a:gd name="connsiteX3" fmla="*/ 0 w 2197160"/>
              <a:gd name="connsiteY3" fmla="*/ 2006480 h 2760535"/>
              <a:gd name="connsiteX0" fmla="*/ 0 w 2197160"/>
              <a:gd name="connsiteY0" fmla="*/ 2006480 h 2772626"/>
              <a:gd name="connsiteX1" fmla="*/ 2197160 w 2197160"/>
              <a:gd name="connsiteY1" fmla="*/ 0 h 2772626"/>
              <a:gd name="connsiteX2" fmla="*/ 917835 w 2197160"/>
              <a:gd name="connsiteY2" fmla="*/ 2772626 h 2772626"/>
              <a:gd name="connsiteX3" fmla="*/ 0 w 2197160"/>
              <a:gd name="connsiteY3" fmla="*/ 2006480 h 2772626"/>
              <a:gd name="connsiteX0" fmla="*/ 0 w 2215429"/>
              <a:gd name="connsiteY0" fmla="*/ 2016541 h 2772626"/>
              <a:gd name="connsiteX1" fmla="*/ 2215429 w 2215429"/>
              <a:gd name="connsiteY1" fmla="*/ 0 h 2772626"/>
              <a:gd name="connsiteX2" fmla="*/ 936104 w 2215429"/>
              <a:gd name="connsiteY2" fmla="*/ 2772626 h 2772626"/>
              <a:gd name="connsiteX3" fmla="*/ 0 w 2215429"/>
              <a:gd name="connsiteY3" fmla="*/ 2016541 h 2772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5429" h="2772626">
                <a:moveTo>
                  <a:pt x="0" y="2016541"/>
                </a:moveTo>
                <a:lnTo>
                  <a:pt x="2215429" y="0"/>
                </a:lnTo>
                <a:lnTo>
                  <a:pt x="936104" y="2772626"/>
                </a:lnTo>
                <a:lnTo>
                  <a:pt x="0" y="2016541"/>
                </a:lnTo>
                <a:close/>
              </a:path>
            </a:pathLst>
          </a:custGeom>
          <a:solidFill>
            <a:srgbClr val="00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>
            <a:spLocks noChangeAspect="1"/>
          </p:cNvSpPr>
          <p:nvPr/>
        </p:nvSpPr>
        <p:spPr>
          <a:xfrm>
            <a:off x="2123728" y="317697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TextBox 56"/>
          <p:cNvSpPr txBox="1"/>
          <p:nvPr/>
        </p:nvSpPr>
        <p:spPr>
          <a:xfrm>
            <a:off x="4319972" y="2240868"/>
            <a:ext cx="48240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 Так как треугольники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A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BD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ABD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равнобедренные с основанием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BD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, то их медианы 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A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AO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будут и высотами.</a:t>
            </a:r>
            <a:endParaRPr lang="ru-RU" sz="240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8" name="Прямая соединительная линия 67"/>
          <p:cNvCxnSpPr>
            <a:stCxn id="46" idx="7"/>
            <a:endCxn id="89" idx="1"/>
          </p:cNvCxnSpPr>
          <p:nvPr/>
        </p:nvCxnSpPr>
        <p:spPr>
          <a:xfrm flipV="1">
            <a:off x="2215912" y="836479"/>
            <a:ext cx="1727708" cy="2356309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1871700" y="3032956"/>
            <a:ext cx="216024" cy="307777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000" smtClean="0"/>
              <a:t>О</a:t>
            </a:r>
            <a:endParaRPr lang="ru-RU" sz="2000"/>
          </a:p>
        </p:txBody>
      </p:sp>
      <p:sp>
        <p:nvSpPr>
          <p:cNvPr id="73" name="TextBox 72"/>
          <p:cNvSpPr txBox="1"/>
          <p:nvPr/>
        </p:nvSpPr>
        <p:spPr>
          <a:xfrm>
            <a:off x="215516" y="4113076"/>
            <a:ext cx="8712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 Итак, лучи ОА и ОА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перпендикулярны стороне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BD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 двугранного угла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A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BD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А и лежат в гранях этого угла. </a:t>
            </a:r>
          </a:p>
          <a:p>
            <a:r>
              <a:rPr lang="ru-RU" sz="2400" smtClean="0">
                <a:latin typeface="Arial" pitchFamily="34" charset="0"/>
                <a:cs typeface="Arial" pitchFamily="34" charset="0"/>
              </a:rPr>
              <a:t>Следовательно, угол 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ОА - линейный угол двугранного угла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A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BD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А. </a:t>
            </a:r>
            <a:endParaRPr lang="ru-RU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Полилиния 73"/>
          <p:cNvSpPr/>
          <p:nvPr/>
        </p:nvSpPr>
        <p:spPr>
          <a:xfrm>
            <a:off x="2056285" y="2961764"/>
            <a:ext cx="249787" cy="160577"/>
          </a:xfrm>
          <a:custGeom>
            <a:avLst/>
            <a:gdLst>
              <a:gd name="connsiteX0" fmla="*/ 249787 w 249787"/>
              <a:gd name="connsiteY0" fmla="*/ 111512 h 160577"/>
              <a:gd name="connsiteX1" fmla="*/ 115973 w 249787"/>
              <a:gd name="connsiteY1" fmla="*/ 0 h 160577"/>
              <a:gd name="connsiteX2" fmla="*/ 0 w 249787"/>
              <a:gd name="connsiteY2" fmla="*/ 160577 h 160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9787" h="160577">
                <a:moveTo>
                  <a:pt x="249787" y="111512"/>
                </a:moveTo>
                <a:lnTo>
                  <a:pt x="115973" y="0"/>
                </a:lnTo>
                <a:lnTo>
                  <a:pt x="0" y="160577"/>
                </a:ln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олилиния 74"/>
          <p:cNvSpPr/>
          <p:nvPr/>
        </p:nvSpPr>
        <p:spPr>
          <a:xfrm>
            <a:off x="2332835" y="3189249"/>
            <a:ext cx="209643" cy="147196"/>
          </a:xfrm>
          <a:custGeom>
            <a:avLst/>
            <a:gdLst>
              <a:gd name="connsiteX0" fmla="*/ 75828 w 209643"/>
              <a:gd name="connsiteY0" fmla="*/ 0 h 147196"/>
              <a:gd name="connsiteX1" fmla="*/ 209643 w 209643"/>
              <a:gd name="connsiteY1" fmla="*/ 98131 h 147196"/>
              <a:gd name="connsiteX2" fmla="*/ 0 w 209643"/>
              <a:gd name="connsiteY2" fmla="*/ 147196 h 14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643" h="147196">
                <a:moveTo>
                  <a:pt x="75828" y="0"/>
                </a:moveTo>
                <a:lnTo>
                  <a:pt x="209643" y="98131"/>
                </a:lnTo>
                <a:lnTo>
                  <a:pt x="0" y="147196"/>
                </a:ln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олилиния 78"/>
          <p:cNvSpPr/>
          <p:nvPr/>
        </p:nvSpPr>
        <p:spPr>
          <a:xfrm>
            <a:off x="2226543" y="2907218"/>
            <a:ext cx="369041" cy="291132"/>
          </a:xfrm>
          <a:custGeom>
            <a:avLst/>
            <a:gdLst>
              <a:gd name="connsiteX0" fmla="*/ 0 w 369041"/>
              <a:gd name="connsiteY0" fmla="*/ 291132 h 291132"/>
              <a:gd name="connsiteX1" fmla="*/ 213224 w 369041"/>
              <a:gd name="connsiteY1" fmla="*/ 0 h 291132"/>
              <a:gd name="connsiteX2" fmla="*/ 274731 w 369041"/>
              <a:gd name="connsiteY2" fmla="*/ 16402 h 291132"/>
              <a:gd name="connsiteX3" fmla="*/ 323936 w 369041"/>
              <a:gd name="connsiteY3" fmla="*/ 45105 h 291132"/>
              <a:gd name="connsiteX4" fmla="*/ 356740 w 369041"/>
              <a:gd name="connsiteY4" fmla="*/ 86109 h 291132"/>
              <a:gd name="connsiteX5" fmla="*/ 369041 w 369041"/>
              <a:gd name="connsiteY5" fmla="*/ 139415 h 291132"/>
              <a:gd name="connsiteX6" fmla="*/ 369041 w 369041"/>
              <a:gd name="connsiteY6" fmla="*/ 188621 h 291132"/>
              <a:gd name="connsiteX7" fmla="*/ 364940 w 369041"/>
              <a:gd name="connsiteY7" fmla="*/ 233725 h 291132"/>
              <a:gd name="connsiteX8" fmla="*/ 0 w 369041"/>
              <a:gd name="connsiteY8" fmla="*/ 291132 h 291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9041" h="291132">
                <a:moveTo>
                  <a:pt x="0" y="291132"/>
                </a:moveTo>
                <a:lnTo>
                  <a:pt x="213224" y="0"/>
                </a:lnTo>
                <a:lnTo>
                  <a:pt x="274731" y="16402"/>
                </a:lnTo>
                <a:lnTo>
                  <a:pt x="323936" y="45105"/>
                </a:lnTo>
                <a:lnTo>
                  <a:pt x="356740" y="86109"/>
                </a:lnTo>
                <a:lnTo>
                  <a:pt x="369041" y="139415"/>
                </a:lnTo>
                <a:lnTo>
                  <a:pt x="369041" y="188621"/>
                </a:lnTo>
                <a:lnTo>
                  <a:pt x="364940" y="233725"/>
                </a:lnTo>
                <a:lnTo>
                  <a:pt x="0" y="29113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38" grpId="0"/>
      <p:bldP spid="46" grpId="0" animBg="1"/>
      <p:bldP spid="57" grpId="0"/>
      <p:bldP spid="72" grpId="0"/>
      <p:bldP spid="73" grpId="0"/>
      <p:bldP spid="74" grpId="0" animBg="1"/>
      <p:bldP spid="75" grpId="0" animBg="1"/>
      <p:bldP spid="7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Прямоугольник 96"/>
          <p:cNvSpPr/>
          <p:nvPr/>
        </p:nvSpPr>
        <p:spPr>
          <a:xfrm>
            <a:off x="7056276" y="5589240"/>
            <a:ext cx="1800200" cy="50405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олилиния 75"/>
          <p:cNvSpPr/>
          <p:nvPr/>
        </p:nvSpPr>
        <p:spPr>
          <a:xfrm>
            <a:off x="452336" y="2869744"/>
            <a:ext cx="3458183" cy="729574"/>
          </a:xfrm>
          <a:custGeom>
            <a:avLst/>
            <a:gdLst>
              <a:gd name="connsiteX0" fmla="*/ 0 w 3458183"/>
              <a:gd name="connsiteY0" fmla="*/ 729574 h 729574"/>
              <a:gd name="connsiteX1" fmla="*/ 1269460 w 3458183"/>
              <a:gd name="connsiteY1" fmla="*/ 0 h 729574"/>
              <a:gd name="connsiteX2" fmla="*/ 3458183 w 3458183"/>
              <a:gd name="connsiteY2" fmla="*/ 0 h 729574"/>
              <a:gd name="connsiteX3" fmla="*/ 2198451 w 3458183"/>
              <a:gd name="connsiteY3" fmla="*/ 729574 h 729574"/>
              <a:gd name="connsiteX4" fmla="*/ 0 w 3458183"/>
              <a:gd name="connsiteY4" fmla="*/ 729574 h 729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8183" h="729574">
                <a:moveTo>
                  <a:pt x="0" y="729574"/>
                </a:moveTo>
                <a:lnTo>
                  <a:pt x="1269460" y="0"/>
                </a:lnTo>
                <a:lnTo>
                  <a:pt x="3458183" y="0"/>
                </a:lnTo>
                <a:lnTo>
                  <a:pt x="2198451" y="729574"/>
                </a:lnTo>
                <a:lnTo>
                  <a:pt x="0" y="729574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 bwMode="auto">
          <a:xfrm>
            <a:off x="0" y="475302"/>
            <a:ext cx="4237347" cy="3417390"/>
            <a:chOff x="2069" y="2928"/>
            <a:chExt cx="1471" cy="1186"/>
          </a:xfrm>
        </p:grpSpPr>
        <p:sp>
          <p:nvSpPr>
            <p:cNvPr id="39" name="Line 22"/>
            <p:cNvSpPr>
              <a:spLocks noChangeShapeType="1"/>
            </p:cNvSpPr>
            <p:nvPr/>
          </p:nvSpPr>
          <p:spPr bwMode="auto">
            <a:xfrm>
              <a:off x="2213" y="3305"/>
              <a:ext cx="77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Line 21"/>
            <p:cNvSpPr>
              <a:spLocks noChangeShapeType="1"/>
            </p:cNvSpPr>
            <p:nvPr/>
          </p:nvSpPr>
          <p:spPr bwMode="auto">
            <a:xfrm flipV="1">
              <a:off x="2216" y="3041"/>
              <a:ext cx="451" cy="2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Line 20"/>
            <p:cNvSpPr>
              <a:spLocks noChangeShapeType="1"/>
            </p:cNvSpPr>
            <p:nvPr/>
          </p:nvSpPr>
          <p:spPr bwMode="auto">
            <a:xfrm>
              <a:off x="2667" y="3040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Line 19"/>
            <p:cNvSpPr>
              <a:spLocks noChangeShapeType="1"/>
            </p:cNvSpPr>
            <p:nvPr/>
          </p:nvSpPr>
          <p:spPr bwMode="auto">
            <a:xfrm flipV="1">
              <a:off x="2997" y="3040"/>
              <a:ext cx="451" cy="2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Line 18"/>
            <p:cNvSpPr>
              <a:spLocks noChangeShapeType="1"/>
            </p:cNvSpPr>
            <p:nvPr/>
          </p:nvSpPr>
          <p:spPr bwMode="auto">
            <a:xfrm>
              <a:off x="2216" y="4018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Line 17"/>
            <p:cNvSpPr>
              <a:spLocks noChangeShapeType="1"/>
            </p:cNvSpPr>
            <p:nvPr/>
          </p:nvSpPr>
          <p:spPr bwMode="auto">
            <a:xfrm flipV="1">
              <a:off x="2226" y="3746"/>
              <a:ext cx="451" cy="26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Line 16"/>
            <p:cNvSpPr>
              <a:spLocks noChangeShapeType="1"/>
            </p:cNvSpPr>
            <p:nvPr/>
          </p:nvSpPr>
          <p:spPr bwMode="auto">
            <a:xfrm flipV="1">
              <a:off x="2997" y="3756"/>
              <a:ext cx="451" cy="26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Line 15"/>
            <p:cNvSpPr>
              <a:spLocks noChangeShapeType="1"/>
            </p:cNvSpPr>
            <p:nvPr/>
          </p:nvSpPr>
          <p:spPr bwMode="auto">
            <a:xfrm flipH="1">
              <a:off x="3448" y="3040"/>
              <a:ext cx="3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Line 14"/>
            <p:cNvSpPr>
              <a:spLocks noChangeShapeType="1"/>
            </p:cNvSpPr>
            <p:nvPr/>
          </p:nvSpPr>
          <p:spPr bwMode="auto">
            <a:xfrm flipH="1">
              <a:off x="2991" y="3302"/>
              <a:ext cx="3" cy="71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Line 13"/>
            <p:cNvSpPr>
              <a:spLocks noChangeShapeType="1"/>
            </p:cNvSpPr>
            <p:nvPr/>
          </p:nvSpPr>
          <p:spPr bwMode="auto">
            <a:xfrm>
              <a:off x="2209" y="3302"/>
              <a:ext cx="0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Line 12"/>
            <p:cNvSpPr>
              <a:spLocks noChangeShapeType="1"/>
            </p:cNvSpPr>
            <p:nvPr/>
          </p:nvSpPr>
          <p:spPr bwMode="auto">
            <a:xfrm>
              <a:off x="2667" y="3040"/>
              <a:ext cx="0" cy="7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Line 11"/>
            <p:cNvSpPr>
              <a:spLocks noChangeShapeType="1"/>
            </p:cNvSpPr>
            <p:nvPr/>
          </p:nvSpPr>
          <p:spPr bwMode="auto">
            <a:xfrm>
              <a:off x="2670" y="3756"/>
              <a:ext cx="7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Text Box 9"/>
            <p:cNvSpPr txBox="1">
              <a:spLocks noChangeArrowheads="1"/>
            </p:cNvSpPr>
            <p:nvPr/>
          </p:nvSpPr>
          <p:spPr bwMode="auto">
            <a:xfrm>
              <a:off x="2069" y="3253"/>
              <a:ext cx="100" cy="10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  <a:ea typeface="Times New Roman" pitchFamily="18" charset="0"/>
                </a:rPr>
                <a:t>C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9" name="Text Box 8"/>
            <p:cNvSpPr txBox="1">
              <a:spLocks noChangeArrowheads="1"/>
            </p:cNvSpPr>
            <p:nvPr/>
          </p:nvSpPr>
          <p:spPr bwMode="auto">
            <a:xfrm>
              <a:off x="2956" y="3178"/>
              <a:ext cx="105" cy="11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0" name="Text Box 7"/>
            <p:cNvSpPr txBox="1">
              <a:spLocks noChangeArrowheads="1"/>
            </p:cNvSpPr>
            <p:nvPr/>
          </p:nvSpPr>
          <p:spPr bwMode="auto">
            <a:xfrm>
              <a:off x="3394" y="2928"/>
              <a:ext cx="108" cy="11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  <a:ea typeface="Times New Roman" pitchFamily="18" charset="0"/>
                </a:rPr>
                <a:t>A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1" name="Text Box 6"/>
            <p:cNvSpPr txBox="1">
              <a:spLocks noChangeArrowheads="1"/>
            </p:cNvSpPr>
            <p:nvPr/>
          </p:nvSpPr>
          <p:spPr bwMode="auto">
            <a:xfrm>
              <a:off x="2094" y="3978"/>
              <a:ext cx="81" cy="8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</a:rPr>
                <a:t>C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2" name="Text Box 5"/>
            <p:cNvSpPr txBox="1">
              <a:spLocks noChangeArrowheads="1"/>
            </p:cNvSpPr>
            <p:nvPr/>
          </p:nvSpPr>
          <p:spPr bwMode="auto">
            <a:xfrm>
              <a:off x="2994" y="4016"/>
              <a:ext cx="93" cy="9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3" name="Text Box 4"/>
            <p:cNvSpPr txBox="1">
              <a:spLocks noChangeArrowheads="1"/>
            </p:cNvSpPr>
            <p:nvPr/>
          </p:nvSpPr>
          <p:spPr bwMode="auto">
            <a:xfrm>
              <a:off x="3444" y="3678"/>
              <a:ext cx="96" cy="8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</a:rPr>
                <a:t>A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4" name="Text Box 3"/>
            <p:cNvSpPr txBox="1">
              <a:spLocks noChangeArrowheads="1"/>
            </p:cNvSpPr>
            <p:nvPr/>
          </p:nvSpPr>
          <p:spPr bwMode="auto">
            <a:xfrm>
              <a:off x="2581" y="3691"/>
              <a:ext cx="87" cy="1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5" name="Text Box 2"/>
            <p:cNvSpPr txBox="1">
              <a:spLocks noChangeArrowheads="1"/>
            </p:cNvSpPr>
            <p:nvPr/>
          </p:nvSpPr>
          <p:spPr bwMode="auto">
            <a:xfrm>
              <a:off x="2531" y="2941"/>
              <a:ext cx="114" cy="10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cxnSp>
        <p:nvCxnSpPr>
          <p:cNvPr id="69" name="Прямая соединительная линия 68"/>
          <p:cNvCxnSpPr>
            <a:stCxn id="47" idx="0"/>
            <a:endCxn id="53" idx="0"/>
          </p:cNvCxnSpPr>
          <p:nvPr/>
        </p:nvCxnSpPr>
        <p:spPr>
          <a:xfrm>
            <a:off x="1722592" y="798023"/>
            <a:ext cx="941953" cy="75493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2. В кубе А … </a:t>
            </a:r>
            <a:r>
              <a:rPr lang="en-US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D1 </a:t>
            </a:r>
            <a:r>
              <a:rPr lang="ru-RU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найдите тангес угла между плоскостями  </a:t>
            </a:r>
            <a:r>
              <a:rPr lang="en-US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ABC </a:t>
            </a:r>
            <a:r>
              <a:rPr lang="ru-RU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en-US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CB</a:t>
            </a:r>
            <a:r>
              <a:rPr lang="en-US" b="1" baseline="-250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en-US" b="1" baseline="-250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 flipV="1">
            <a:off x="2664296" y="798023"/>
            <a:ext cx="1316679" cy="281108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>
            <a:stCxn id="48" idx="1"/>
            <a:endCxn id="55" idx="1"/>
          </p:cNvCxnSpPr>
          <p:nvPr/>
        </p:nvCxnSpPr>
        <p:spPr>
          <a:xfrm flipH="1">
            <a:off x="1722592" y="798023"/>
            <a:ext cx="2249741" cy="2063112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>
            <a:stCxn id="53" idx="1"/>
            <a:endCxn id="56" idx="0"/>
          </p:cNvCxnSpPr>
          <p:nvPr/>
        </p:nvCxnSpPr>
        <p:spPr>
          <a:xfrm flipH="1" flipV="1">
            <a:off x="1731234" y="2861135"/>
            <a:ext cx="924669" cy="754937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4319972" y="548680"/>
            <a:ext cx="48240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ru-RU" sz="2400" smtClean="0">
                <a:latin typeface="Arial" pitchFamily="34" charset="0"/>
                <a:cs typeface="Arial" pitchFamily="34" charset="0"/>
              </a:rPr>
              <a:t>3) Пусть ребро куба равно </a:t>
            </a: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а.</a:t>
            </a:r>
            <a:endParaRPr lang="ru-RU" sz="320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1" name="Прямая соединительная линия 40"/>
          <p:cNvCxnSpPr>
            <a:stCxn id="54" idx="1"/>
            <a:endCxn id="56" idx="1"/>
          </p:cNvCxnSpPr>
          <p:nvPr/>
        </p:nvCxnSpPr>
        <p:spPr>
          <a:xfrm flipV="1">
            <a:off x="403283" y="2861136"/>
            <a:ext cx="3560408" cy="746293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3347864" y="2996952"/>
            <a:ext cx="0" cy="0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Полилиния 88"/>
          <p:cNvSpPr/>
          <p:nvPr/>
        </p:nvSpPr>
        <p:spPr>
          <a:xfrm>
            <a:off x="1728191" y="836479"/>
            <a:ext cx="2215429" cy="2772626"/>
          </a:xfrm>
          <a:custGeom>
            <a:avLst/>
            <a:gdLst>
              <a:gd name="connsiteX0" fmla="*/ 0 w 2197160"/>
              <a:gd name="connsiteY0" fmla="*/ 2006480 h 2760535"/>
              <a:gd name="connsiteX1" fmla="*/ 2197160 w 2197160"/>
              <a:gd name="connsiteY1" fmla="*/ 0 h 2760535"/>
              <a:gd name="connsiteX2" fmla="*/ 914400 w 2197160"/>
              <a:gd name="connsiteY2" fmla="*/ 2760535 h 2760535"/>
              <a:gd name="connsiteX3" fmla="*/ 0 w 2197160"/>
              <a:gd name="connsiteY3" fmla="*/ 2006480 h 2760535"/>
              <a:gd name="connsiteX0" fmla="*/ 0 w 2197160"/>
              <a:gd name="connsiteY0" fmla="*/ 2006480 h 2772626"/>
              <a:gd name="connsiteX1" fmla="*/ 2197160 w 2197160"/>
              <a:gd name="connsiteY1" fmla="*/ 0 h 2772626"/>
              <a:gd name="connsiteX2" fmla="*/ 917835 w 2197160"/>
              <a:gd name="connsiteY2" fmla="*/ 2772626 h 2772626"/>
              <a:gd name="connsiteX3" fmla="*/ 0 w 2197160"/>
              <a:gd name="connsiteY3" fmla="*/ 2006480 h 2772626"/>
              <a:gd name="connsiteX0" fmla="*/ 0 w 2215429"/>
              <a:gd name="connsiteY0" fmla="*/ 2016541 h 2772626"/>
              <a:gd name="connsiteX1" fmla="*/ 2215429 w 2215429"/>
              <a:gd name="connsiteY1" fmla="*/ 0 h 2772626"/>
              <a:gd name="connsiteX2" fmla="*/ 936104 w 2215429"/>
              <a:gd name="connsiteY2" fmla="*/ 2772626 h 2772626"/>
              <a:gd name="connsiteX3" fmla="*/ 0 w 2215429"/>
              <a:gd name="connsiteY3" fmla="*/ 2016541 h 2772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5429" h="2772626">
                <a:moveTo>
                  <a:pt x="0" y="2016541"/>
                </a:moveTo>
                <a:lnTo>
                  <a:pt x="2215429" y="0"/>
                </a:lnTo>
                <a:lnTo>
                  <a:pt x="936104" y="2772626"/>
                </a:lnTo>
                <a:lnTo>
                  <a:pt x="0" y="2016541"/>
                </a:lnTo>
                <a:close/>
              </a:path>
            </a:pathLst>
          </a:custGeom>
          <a:solidFill>
            <a:srgbClr val="00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>
            <a:spLocks noChangeAspect="1"/>
          </p:cNvSpPr>
          <p:nvPr/>
        </p:nvSpPr>
        <p:spPr>
          <a:xfrm>
            <a:off x="2123728" y="317697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8" name="Прямая соединительная линия 67"/>
          <p:cNvCxnSpPr>
            <a:stCxn id="46" idx="7"/>
            <a:endCxn id="89" idx="1"/>
          </p:cNvCxnSpPr>
          <p:nvPr/>
        </p:nvCxnSpPr>
        <p:spPr>
          <a:xfrm flipV="1">
            <a:off x="2215912" y="836479"/>
            <a:ext cx="1727708" cy="2356309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1871700" y="3032956"/>
            <a:ext cx="216024" cy="307777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000" smtClean="0"/>
              <a:t>О</a:t>
            </a:r>
            <a:endParaRPr lang="ru-RU" sz="2000"/>
          </a:p>
        </p:txBody>
      </p:sp>
      <p:sp>
        <p:nvSpPr>
          <p:cNvPr id="74" name="Полилиния 73"/>
          <p:cNvSpPr/>
          <p:nvPr/>
        </p:nvSpPr>
        <p:spPr>
          <a:xfrm>
            <a:off x="2056285" y="2961764"/>
            <a:ext cx="249787" cy="160577"/>
          </a:xfrm>
          <a:custGeom>
            <a:avLst/>
            <a:gdLst>
              <a:gd name="connsiteX0" fmla="*/ 249787 w 249787"/>
              <a:gd name="connsiteY0" fmla="*/ 111512 h 160577"/>
              <a:gd name="connsiteX1" fmla="*/ 115973 w 249787"/>
              <a:gd name="connsiteY1" fmla="*/ 0 h 160577"/>
              <a:gd name="connsiteX2" fmla="*/ 0 w 249787"/>
              <a:gd name="connsiteY2" fmla="*/ 160577 h 160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9787" h="160577">
                <a:moveTo>
                  <a:pt x="249787" y="111512"/>
                </a:moveTo>
                <a:lnTo>
                  <a:pt x="115973" y="0"/>
                </a:lnTo>
                <a:lnTo>
                  <a:pt x="0" y="160577"/>
                </a:ln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олилиния 74"/>
          <p:cNvSpPr/>
          <p:nvPr/>
        </p:nvSpPr>
        <p:spPr>
          <a:xfrm>
            <a:off x="2332835" y="3189249"/>
            <a:ext cx="209643" cy="147196"/>
          </a:xfrm>
          <a:custGeom>
            <a:avLst/>
            <a:gdLst>
              <a:gd name="connsiteX0" fmla="*/ 75828 w 209643"/>
              <a:gd name="connsiteY0" fmla="*/ 0 h 147196"/>
              <a:gd name="connsiteX1" fmla="*/ 209643 w 209643"/>
              <a:gd name="connsiteY1" fmla="*/ 98131 h 147196"/>
              <a:gd name="connsiteX2" fmla="*/ 0 w 209643"/>
              <a:gd name="connsiteY2" fmla="*/ 147196 h 14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643" h="147196">
                <a:moveTo>
                  <a:pt x="75828" y="0"/>
                </a:moveTo>
                <a:lnTo>
                  <a:pt x="209643" y="98131"/>
                </a:lnTo>
                <a:lnTo>
                  <a:pt x="0" y="147196"/>
                </a:ln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олилиния 78"/>
          <p:cNvSpPr/>
          <p:nvPr/>
        </p:nvSpPr>
        <p:spPr>
          <a:xfrm>
            <a:off x="2226543" y="2907218"/>
            <a:ext cx="369041" cy="291132"/>
          </a:xfrm>
          <a:custGeom>
            <a:avLst/>
            <a:gdLst>
              <a:gd name="connsiteX0" fmla="*/ 0 w 369041"/>
              <a:gd name="connsiteY0" fmla="*/ 291132 h 291132"/>
              <a:gd name="connsiteX1" fmla="*/ 213224 w 369041"/>
              <a:gd name="connsiteY1" fmla="*/ 0 h 291132"/>
              <a:gd name="connsiteX2" fmla="*/ 274731 w 369041"/>
              <a:gd name="connsiteY2" fmla="*/ 16402 h 291132"/>
              <a:gd name="connsiteX3" fmla="*/ 323936 w 369041"/>
              <a:gd name="connsiteY3" fmla="*/ 45105 h 291132"/>
              <a:gd name="connsiteX4" fmla="*/ 356740 w 369041"/>
              <a:gd name="connsiteY4" fmla="*/ 86109 h 291132"/>
              <a:gd name="connsiteX5" fmla="*/ 369041 w 369041"/>
              <a:gd name="connsiteY5" fmla="*/ 139415 h 291132"/>
              <a:gd name="connsiteX6" fmla="*/ 369041 w 369041"/>
              <a:gd name="connsiteY6" fmla="*/ 188621 h 291132"/>
              <a:gd name="connsiteX7" fmla="*/ 364940 w 369041"/>
              <a:gd name="connsiteY7" fmla="*/ 233725 h 291132"/>
              <a:gd name="connsiteX8" fmla="*/ 0 w 369041"/>
              <a:gd name="connsiteY8" fmla="*/ 291132 h 291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9041" h="291132">
                <a:moveTo>
                  <a:pt x="0" y="291132"/>
                </a:moveTo>
                <a:lnTo>
                  <a:pt x="213224" y="0"/>
                </a:lnTo>
                <a:lnTo>
                  <a:pt x="274731" y="16402"/>
                </a:lnTo>
                <a:lnTo>
                  <a:pt x="323936" y="45105"/>
                </a:lnTo>
                <a:lnTo>
                  <a:pt x="356740" y="86109"/>
                </a:lnTo>
                <a:lnTo>
                  <a:pt x="369041" y="139415"/>
                </a:lnTo>
                <a:lnTo>
                  <a:pt x="369041" y="188621"/>
                </a:lnTo>
                <a:lnTo>
                  <a:pt x="364940" y="233725"/>
                </a:lnTo>
                <a:lnTo>
                  <a:pt x="0" y="29113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5" name="Объект 44"/>
          <p:cNvGraphicFramePr>
            <a:graphicFrameLocks noChangeAspect="1"/>
          </p:cNvGraphicFramePr>
          <p:nvPr/>
        </p:nvGraphicFramePr>
        <p:xfrm>
          <a:off x="5292725" y="1125538"/>
          <a:ext cx="1468438" cy="488950"/>
        </p:xfrm>
        <a:graphic>
          <a:graphicData uri="http://schemas.openxmlformats.org/presentationml/2006/ole">
            <p:oleObj spid="_x0000_s38914" name="Формула" r:id="rId3" imgW="609480" imgH="203040" progId="Equation.3">
              <p:embed/>
            </p:oleObj>
          </a:graphicData>
        </a:graphic>
      </p:graphicFrame>
      <p:sp>
        <p:nvSpPr>
          <p:cNvPr id="66" name="TextBox 65"/>
          <p:cNvSpPr txBox="1"/>
          <p:nvPr/>
        </p:nvSpPr>
        <p:spPr>
          <a:xfrm>
            <a:off x="4319972" y="1232756"/>
            <a:ext cx="972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ru-RU" sz="2400" smtClean="0">
                <a:latin typeface="Arial" pitchFamily="34" charset="0"/>
                <a:cs typeface="Arial" pitchFamily="34" charset="0"/>
              </a:rPr>
              <a:t>Тогда </a:t>
            </a:r>
            <a:endParaRPr lang="ru-RU" sz="320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1" name="Объект 70"/>
          <p:cNvGraphicFramePr>
            <a:graphicFrameLocks noChangeAspect="1"/>
          </p:cNvGraphicFramePr>
          <p:nvPr/>
        </p:nvGraphicFramePr>
        <p:xfrm>
          <a:off x="5256076" y="1664804"/>
          <a:ext cx="1565275" cy="908050"/>
        </p:xfrm>
        <a:graphic>
          <a:graphicData uri="http://schemas.openxmlformats.org/presentationml/2006/ole">
            <p:oleObj spid="_x0000_s38915" name="Формула" r:id="rId4" imgW="634680" imgH="368280" progId="Equation.3">
              <p:embed/>
            </p:oleObj>
          </a:graphicData>
        </a:graphic>
      </p:graphicFrame>
      <p:sp>
        <p:nvSpPr>
          <p:cNvPr id="77" name="TextBox 76"/>
          <p:cNvSpPr txBox="1"/>
          <p:nvPr/>
        </p:nvSpPr>
        <p:spPr>
          <a:xfrm>
            <a:off x="4535996" y="2708920"/>
            <a:ext cx="4356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и из прямоугольного треугольника А</a:t>
            </a:r>
            <a:r>
              <a:rPr lang="ru-RU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ОА</a:t>
            </a:r>
            <a:endParaRPr lang="ru-RU" sz="32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Прямоугольный треугольник 81"/>
          <p:cNvSpPr>
            <a:spLocks noChangeAspect="1"/>
          </p:cNvSpPr>
          <p:nvPr/>
        </p:nvSpPr>
        <p:spPr>
          <a:xfrm flipH="1">
            <a:off x="1403648" y="4113076"/>
            <a:ext cx="1430508" cy="1777302"/>
          </a:xfrm>
          <a:prstGeom prst="rt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TextBox 84"/>
          <p:cNvSpPr txBox="1"/>
          <p:nvPr/>
        </p:nvSpPr>
        <p:spPr>
          <a:xfrm>
            <a:off x="2879812" y="4041068"/>
            <a:ext cx="360040" cy="307777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000" smtClean="0"/>
              <a:t>А</a:t>
            </a:r>
            <a:r>
              <a:rPr lang="ru-RU" sz="2000" baseline="-25000" smtClean="0"/>
              <a:t>1</a:t>
            </a:r>
            <a:endParaRPr lang="ru-RU" sz="2000"/>
          </a:p>
        </p:txBody>
      </p:sp>
      <p:sp>
        <p:nvSpPr>
          <p:cNvPr id="86" name="TextBox 85"/>
          <p:cNvSpPr txBox="1"/>
          <p:nvPr/>
        </p:nvSpPr>
        <p:spPr>
          <a:xfrm>
            <a:off x="2843808" y="5661248"/>
            <a:ext cx="360040" cy="307777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000" smtClean="0"/>
              <a:t>А</a:t>
            </a:r>
            <a:endParaRPr lang="ru-RU" sz="2000"/>
          </a:p>
        </p:txBody>
      </p:sp>
      <p:sp>
        <p:nvSpPr>
          <p:cNvPr id="87" name="TextBox 86"/>
          <p:cNvSpPr txBox="1"/>
          <p:nvPr/>
        </p:nvSpPr>
        <p:spPr>
          <a:xfrm>
            <a:off x="1259632" y="5985284"/>
            <a:ext cx="360040" cy="307777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r>
              <a:rPr lang="ru-RU" sz="2000" smtClean="0"/>
              <a:t>О</a:t>
            </a:r>
            <a:endParaRPr lang="ru-RU" sz="2000"/>
          </a:p>
        </p:txBody>
      </p:sp>
      <p:graphicFrame>
        <p:nvGraphicFramePr>
          <p:cNvPr id="92" name="Объект 91"/>
          <p:cNvGraphicFramePr>
            <a:graphicFrameLocks noChangeAspect="1"/>
          </p:cNvGraphicFramePr>
          <p:nvPr/>
        </p:nvGraphicFramePr>
        <p:xfrm>
          <a:off x="2879812" y="4725144"/>
          <a:ext cx="274637" cy="304800"/>
        </p:xfrm>
        <a:graphic>
          <a:graphicData uri="http://schemas.openxmlformats.org/presentationml/2006/ole">
            <p:oleObj spid="_x0000_s38916" name="Формула" r:id="rId5" imgW="114120" imgH="126720" progId="Equation.3">
              <p:embed/>
            </p:oleObj>
          </a:graphicData>
        </a:graphic>
      </p:graphicFrame>
      <p:graphicFrame>
        <p:nvGraphicFramePr>
          <p:cNvPr id="93" name="Объект 92"/>
          <p:cNvGraphicFramePr>
            <a:graphicFrameLocks noChangeAspect="1"/>
          </p:cNvGraphicFramePr>
          <p:nvPr/>
        </p:nvGraphicFramePr>
        <p:xfrm>
          <a:off x="1871700" y="5949950"/>
          <a:ext cx="648072" cy="783714"/>
        </p:xfrm>
        <a:graphic>
          <a:graphicData uri="http://schemas.openxmlformats.org/presentationml/2006/ole">
            <p:oleObj spid="_x0000_s38917" name="Формула" r:id="rId6" imgW="304560" imgH="368280" progId="Equation.3">
              <p:embed/>
            </p:oleObj>
          </a:graphicData>
        </a:graphic>
      </p:graphicFrame>
      <p:graphicFrame>
        <p:nvGraphicFramePr>
          <p:cNvPr id="94" name="Объект 93"/>
          <p:cNvGraphicFramePr>
            <a:graphicFrameLocks noChangeAspect="1"/>
          </p:cNvGraphicFramePr>
          <p:nvPr/>
        </p:nvGraphicFramePr>
        <p:xfrm>
          <a:off x="3665100" y="3861048"/>
          <a:ext cx="4801930" cy="1332148"/>
        </p:xfrm>
        <a:graphic>
          <a:graphicData uri="http://schemas.openxmlformats.org/presentationml/2006/ole">
            <p:oleObj spid="_x0000_s38918" name="Формула" r:id="rId7" imgW="1968480" imgH="545760" progId="Equation.3">
              <p:embed/>
            </p:oleObj>
          </a:graphicData>
        </a:graphic>
      </p:graphicFrame>
      <p:sp>
        <p:nvSpPr>
          <p:cNvPr id="95" name="TextBox 94"/>
          <p:cNvSpPr txBox="1"/>
          <p:nvPr/>
        </p:nvSpPr>
        <p:spPr>
          <a:xfrm>
            <a:off x="7056276" y="5589240"/>
            <a:ext cx="1116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smtClean="0">
                <a:latin typeface="Arial" pitchFamily="34" charset="0"/>
                <a:cs typeface="Arial" pitchFamily="34" charset="0"/>
              </a:rPr>
              <a:t>Ответ. </a:t>
            </a:r>
            <a:endParaRPr lang="ru-RU" sz="320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6" name="Объект 95"/>
          <p:cNvGraphicFramePr>
            <a:graphicFrameLocks noChangeAspect="1"/>
          </p:cNvGraphicFramePr>
          <p:nvPr/>
        </p:nvGraphicFramePr>
        <p:xfrm>
          <a:off x="8100392" y="5553236"/>
          <a:ext cx="519112" cy="488950"/>
        </p:xfrm>
        <a:graphic>
          <a:graphicData uri="http://schemas.openxmlformats.org/presentationml/2006/ole">
            <p:oleObj spid="_x0000_s38919" name="Формула" r:id="rId8" imgW="215640" imgH="203040" progId="Equation.3">
              <p:embed/>
            </p:oleObj>
          </a:graphicData>
        </a:graphic>
      </p:graphicFrame>
      <p:sp>
        <p:nvSpPr>
          <p:cNvPr id="98" name="Прямоугольник 97"/>
          <p:cNvSpPr/>
          <p:nvPr/>
        </p:nvSpPr>
        <p:spPr>
          <a:xfrm>
            <a:off x="2555776" y="5589240"/>
            <a:ext cx="288032" cy="28803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олилиния 99"/>
          <p:cNvSpPr/>
          <p:nvPr/>
        </p:nvSpPr>
        <p:spPr>
          <a:xfrm>
            <a:off x="1443789" y="5571958"/>
            <a:ext cx="438485" cy="315495"/>
          </a:xfrm>
          <a:custGeom>
            <a:avLst/>
            <a:gdLst>
              <a:gd name="connsiteX0" fmla="*/ 0 w 438485"/>
              <a:gd name="connsiteY0" fmla="*/ 310147 h 315495"/>
              <a:gd name="connsiteX1" fmla="*/ 245979 w 438485"/>
              <a:gd name="connsiteY1" fmla="*/ 0 h 315495"/>
              <a:gd name="connsiteX2" fmla="*/ 310148 w 438485"/>
              <a:gd name="connsiteY2" fmla="*/ 16042 h 315495"/>
              <a:gd name="connsiteX3" fmla="*/ 379664 w 438485"/>
              <a:gd name="connsiteY3" fmla="*/ 64168 h 315495"/>
              <a:gd name="connsiteX4" fmla="*/ 406400 w 438485"/>
              <a:gd name="connsiteY4" fmla="*/ 106947 h 315495"/>
              <a:gd name="connsiteX5" fmla="*/ 427790 w 438485"/>
              <a:gd name="connsiteY5" fmla="*/ 155074 h 315495"/>
              <a:gd name="connsiteX6" fmla="*/ 438485 w 438485"/>
              <a:gd name="connsiteY6" fmla="*/ 208547 h 315495"/>
              <a:gd name="connsiteX7" fmla="*/ 433137 w 438485"/>
              <a:gd name="connsiteY7" fmla="*/ 235284 h 315495"/>
              <a:gd name="connsiteX8" fmla="*/ 417095 w 438485"/>
              <a:gd name="connsiteY8" fmla="*/ 294105 h 315495"/>
              <a:gd name="connsiteX9" fmla="*/ 406400 w 438485"/>
              <a:gd name="connsiteY9" fmla="*/ 315495 h 315495"/>
              <a:gd name="connsiteX10" fmla="*/ 0 w 438485"/>
              <a:gd name="connsiteY10" fmla="*/ 310147 h 315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8485" h="315495">
                <a:moveTo>
                  <a:pt x="0" y="310147"/>
                </a:moveTo>
                <a:lnTo>
                  <a:pt x="245979" y="0"/>
                </a:lnTo>
                <a:lnTo>
                  <a:pt x="310148" y="16042"/>
                </a:lnTo>
                <a:lnTo>
                  <a:pt x="379664" y="64168"/>
                </a:lnTo>
                <a:lnTo>
                  <a:pt x="406400" y="106947"/>
                </a:lnTo>
                <a:lnTo>
                  <a:pt x="427790" y="155074"/>
                </a:lnTo>
                <a:lnTo>
                  <a:pt x="438485" y="208547"/>
                </a:lnTo>
                <a:lnTo>
                  <a:pt x="433137" y="235284"/>
                </a:lnTo>
                <a:lnTo>
                  <a:pt x="417095" y="294105"/>
                </a:lnTo>
                <a:lnTo>
                  <a:pt x="406400" y="315495"/>
                </a:lnTo>
                <a:lnTo>
                  <a:pt x="0" y="310147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66" grpId="0"/>
      <p:bldP spid="77" grpId="0"/>
      <p:bldP spid="77" grpId="1"/>
      <p:bldP spid="82" grpId="0" animBg="1"/>
      <p:bldP spid="82" grpId="1" animBg="1"/>
      <p:bldP spid="85" grpId="0"/>
      <p:bldP spid="85" grpId="1"/>
      <p:bldP spid="86" grpId="0"/>
      <p:bldP spid="86" grpId="1"/>
      <p:bldP spid="87" grpId="0"/>
      <p:bldP spid="87" grpId="1"/>
      <p:bldP spid="95" grpId="0"/>
      <p:bldP spid="98" grpId="0" animBg="1"/>
      <p:bldP spid="98" grpId="1" animBg="1"/>
      <p:bldP spid="10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40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819</TotalTime>
  <Words>314</Words>
  <Application>Microsoft Office PowerPoint</Application>
  <PresentationFormat>Экран (4:3)</PresentationFormat>
  <Paragraphs>73</Paragraphs>
  <Slides>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</vt:vector>
  </TitlesOfParts>
  <Company>HomeLtd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87</cp:revision>
  <dcterms:created xsi:type="dcterms:W3CDTF">2012-12-15T16:54:26Z</dcterms:created>
  <dcterms:modified xsi:type="dcterms:W3CDTF">2013-01-21T18:15:21Z</dcterms:modified>
</cp:coreProperties>
</file>