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8" r:id="rId4"/>
    <p:sldId id="28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FF"/>
    <a:srgbClr val="99FF99"/>
    <a:srgbClr val="CCFFFF"/>
    <a:srgbClr val="66FFFF"/>
    <a:srgbClr val="006600"/>
    <a:srgbClr val="00FF00"/>
    <a:srgbClr val="FF00FF"/>
    <a:srgbClr val="0000CC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65" autoAdjust="0"/>
    <p:restoredTop sz="92560" autoAdjust="0"/>
  </p:normalViewPr>
  <p:slideViewPr>
    <p:cSldViewPr>
      <p:cViewPr>
        <p:scale>
          <a:sx n="112" d="100"/>
          <a:sy n="112" d="100"/>
        </p:scale>
        <p:origin x="-2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1267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Тренировочная работа 3</a:t>
            </a: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Угол между плоскостями</a:t>
            </a: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</a:t>
            </a:r>
            <a:r>
              <a:rPr lang="en-US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48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48364" y="5949280"/>
            <a:ext cx="10259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 dirty="0" err="1">
                <a:solidFill>
                  <a:srgbClr val="990000"/>
                </a:solidFill>
                <a:latin typeface="Tahoma" pitchFamily="34" charset="0"/>
              </a:rPr>
              <a:t>Copyright</a:t>
            </a:r>
            <a:r>
              <a:rPr lang="ru-RU" sz="1200" dirty="0">
                <a:solidFill>
                  <a:srgbClr val="990000"/>
                </a:solidFill>
                <a:latin typeface="Tahoma" pitchFamily="34" charset="0"/>
              </a:rPr>
              <a:t>(c)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9612" y="5769260"/>
            <a:ext cx="65167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Автор: Галкин Сергей Михайлович,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МОУ «Гимназия № 41», </a:t>
            </a:r>
            <a:r>
              <a:rPr lang="ru-RU" sz="1200" dirty="0" err="1" smtClean="0">
                <a:solidFill>
                  <a:srgbClr val="990000"/>
                </a:solidFill>
                <a:latin typeface="Tahoma" pitchFamily="34" charset="0"/>
              </a:rPr>
              <a:t>г.Новоуральск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, Свердловская обл</a:t>
            </a:r>
            <a:r>
              <a:rPr lang="ru-RU" sz="1200" smtClean="0">
                <a:solidFill>
                  <a:srgbClr val="990000"/>
                </a:solidFill>
                <a:latin typeface="Tahoma" pitchFamily="34" charset="0"/>
              </a:rPr>
              <a:t>.  2013г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.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  </a:t>
            </a:r>
            <a:r>
              <a:rPr lang="en-US" sz="1200" dirty="0" smtClean="0">
                <a:solidFill>
                  <a:srgbClr val="990000"/>
                </a:solidFill>
                <a:latin typeface="Tahoma" pitchFamily="34" charset="0"/>
              </a:rPr>
              <a:t>gsm56@bk.ru</a:t>
            </a:r>
            <a:endParaRPr lang="ru-RU" sz="1200" dirty="0">
              <a:solidFill>
                <a:srgbClr val="99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1043608" y="4689140"/>
            <a:ext cx="20162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95536" y="4329100"/>
            <a:ext cx="1980220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532" y="4329100"/>
            <a:ext cx="684076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375756" y="4329100"/>
            <a:ext cx="684076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63588" y="4725144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A</a:t>
            </a:r>
            <a:endParaRPr lang="ru-RU" sz="3200"/>
          </a:p>
        </p:txBody>
      </p:sp>
      <p:sp>
        <p:nvSpPr>
          <p:cNvPr id="30" name="TextBox 29"/>
          <p:cNvSpPr txBox="1"/>
          <p:nvPr/>
        </p:nvSpPr>
        <p:spPr>
          <a:xfrm>
            <a:off x="2915816" y="4725144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B</a:t>
            </a:r>
            <a:endParaRPr lang="ru-RU" sz="3200"/>
          </a:p>
        </p:txBody>
      </p:sp>
      <p:sp>
        <p:nvSpPr>
          <p:cNvPr id="31" name="TextBox 30"/>
          <p:cNvSpPr txBox="1"/>
          <p:nvPr/>
        </p:nvSpPr>
        <p:spPr>
          <a:xfrm>
            <a:off x="2087724" y="4293096"/>
            <a:ext cx="396044" cy="432048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800" smtClean="0"/>
              <a:t>O</a:t>
            </a:r>
            <a:endParaRPr lang="ru-RU" sz="2800"/>
          </a:p>
        </p:txBody>
      </p:sp>
      <p:sp>
        <p:nvSpPr>
          <p:cNvPr id="32" name="TextBox 31"/>
          <p:cNvSpPr txBox="1"/>
          <p:nvPr/>
        </p:nvSpPr>
        <p:spPr>
          <a:xfrm>
            <a:off x="0" y="4113076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F</a:t>
            </a:r>
            <a:endParaRPr lang="ru-RU" sz="320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2210138" y="4329100"/>
            <a:ext cx="2217846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159732" y="548680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S</a:t>
            </a:r>
            <a:endParaRPr lang="ru-RU" sz="320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691680" y="3969060"/>
            <a:ext cx="684076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043608" y="4005064"/>
            <a:ext cx="2700300" cy="648072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671900" y="3609020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D</a:t>
            </a:r>
            <a:endParaRPr lang="ru-RU" sz="3200"/>
          </a:p>
        </p:txBody>
      </p:sp>
      <p:sp>
        <p:nvSpPr>
          <p:cNvPr id="38" name="TextBox 37"/>
          <p:cNvSpPr txBox="1"/>
          <p:nvPr/>
        </p:nvSpPr>
        <p:spPr>
          <a:xfrm>
            <a:off x="4067944" y="4365104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C</a:t>
            </a:r>
            <a:endParaRPr lang="ru-RU" sz="3200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V="1">
            <a:off x="3059832" y="4329100"/>
            <a:ext cx="1332148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359532" y="3969060"/>
            <a:ext cx="1332148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707904" y="3969060"/>
            <a:ext cx="684076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763688" y="3969060"/>
            <a:ext cx="1944216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375756" y="4329100"/>
            <a:ext cx="0" cy="911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2375756" y="944724"/>
            <a:ext cx="1368152" cy="30603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56" idx="2"/>
          </p:cNvCxnSpPr>
          <p:nvPr/>
        </p:nvCxnSpPr>
        <p:spPr>
          <a:xfrm flipV="1">
            <a:off x="1692234" y="944724"/>
            <a:ext cx="683522" cy="300975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375756" y="944724"/>
            <a:ext cx="2016224" cy="3420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359532" y="944724"/>
            <a:ext cx="2016224" cy="3420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375756" y="980728"/>
            <a:ext cx="684076" cy="37084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799692" y="3573016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E</a:t>
            </a:r>
            <a:endParaRPr lang="ru-RU" sz="3200"/>
          </a:p>
        </p:txBody>
      </p:sp>
      <p:sp>
        <p:nvSpPr>
          <p:cNvPr id="55" name="Полилиния 54"/>
          <p:cNvSpPr/>
          <p:nvPr/>
        </p:nvSpPr>
        <p:spPr>
          <a:xfrm>
            <a:off x="2392878" y="997527"/>
            <a:ext cx="1965366" cy="3663538"/>
          </a:xfrm>
          <a:custGeom>
            <a:avLst/>
            <a:gdLst>
              <a:gd name="connsiteX0" fmla="*/ 0 w 1965366"/>
              <a:gd name="connsiteY0" fmla="*/ 0 h 3663538"/>
              <a:gd name="connsiteX1" fmla="*/ 676893 w 1965366"/>
              <a:gd name="connsiteY1" fmla="*/ 3663538 h 3663538"/>
              <a:gd name="connsiteX2" fmla="*/ 1965366 w 1965366"/>
              <a:gd name="connsiteY2" fmla="*/ 3319154 h 3663538"/>
              <a:gd name="connsiteX3" fmla="*/ 0 w 1965366"/>
              <a:gd name="connsiteY3" fmla="*/ 0 h 366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5366" h="3663538">
                <a:moveTo>
                  <a:pt x="0" y="0"/>
                </a:moveTo>
                <a:lnTo>
                  <a:pt x="676893" y="3663538"/>
                </a:lnTo>
                <a:lnTo>
                  <a:pt x="1965366" y="3319154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415636" y="1045029"/>
            <a:ext cx="1900052" cy="3259776"/>
          </a:xfrm>
          <a:custGeom>
            <a:avLst/>
            <a:gdLst>
              <a:gd name="connsiteX0" fmla="*/ 1900052 w 1900052"/>
              <a:gd name="connsiteY0" fmla="*/ 0 h 3259776"/>
              <a:gd name="connsiteX1" fmla="*/ 0 w 1900052"/>
              <a:gd name="connsiteY1" fmla="*/ 3259776 h 3259776"/>
              <a:gd name="connsiteX2" fmla="*/ 1276598 w 1900052"/>
              <a:gd name="connsiteY2" fmla="*/ 2909454 h 3259776"/>
              <a:gd name="connsiteX3" fmla="*/ 1900052 w 1900052"/>
              <a:gd name="connsiteY3" fmla="*/ 0 h 325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52" h="3259776">
                <a:moveTo>
                  <a:pt x="1900052" y="0"/>
                </a:moveTo>
                <a:lnTo>
                  <a:pt x="0" y="3259776"/>
                </a:lnTo>
                <a:lnTo>
                  <a:pt x="1276598" y="2909454"/>
                </a:lnTo>
                <a:lnTo>
                  <a:pt x="1900052" y="0"/>
                </a:lnTo>
                <a:close/>
              </a:path>
            </a:pathLst>
          </a:custGeom>
          <a:solidFill>
            <a:srgbClr val="00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H="1">
            <a:off x="1079612" y="944724"/>
            <a:ext cx="1296144" cy="37084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175956" y="656692"/>
            <a:ext cx="4968044" cy="738664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smtClean="0">
                <a:latin typeface="Arial" pitchFamily="34" charset="0"/>
                <a:cs typeface="Arial" pitchFamily="34" charset="0"/>
              </a:rPr>
              <a:t>Построим линию пересечения плоскостей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SBC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SEF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75956" y="1448780"/>
            <a:ext cx="4968044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/>
            <a:r>
              <a:rPr lang="en-US" sz="2400" smtClean="0">
                <a:latin typeface="Arial" pitchFamily="34" charset="0"/>
                <a:cs typeface="Arial" pitchFamily="34" charset="0"/>
              </a:rPr>
              <a:t>S –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общая точка этих плоскостей, поэтому  они пересекутся по неоторой прямой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проходящей через точку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 </a:t>
            </a: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flipV="1">
            <a:off x="1619672" y="800708"/>
            <a:ext cx="1332148" cy="36004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499992" y="2924944"/>
            <a:ext cx="4644008" cy="2215991"/>
          </a:xfrm>
          <a:prstGeom prst="rect">
            <a:avLst/>
          </a:prstGeom>
          <a:solidFill>
            <a:srgbClr val="99FF99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По признаку параллельности прямой и плоскости прямая ВС параллельна плоскости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SEF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BC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не лежит в пл.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SEF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параллельна прямой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FE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этой плоскости)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0" y="5193196"/>
            <a:ext cx="9144000" cy="1107996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/>
            <a:r>
              <a:rPr lang="ru-RU" sz="2400" smtClean="0">
                <a:latin typeface="Arial" pitchFamily="34" charset="0"/>
                <a:cs typeface="Arial" pitchFamily="34" charset="0"/>
              </a:rPr>
              <a:t>Значит, любая плоскость, проходящая через прямую ВС и пересекающая пл.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SEF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будет пересекать пл.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SEF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прямой, параллельной ВС. Следовательно,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║ВС.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547664" y="692696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  <p:sp>
        <p:nvSpPr>
          <p:cNvPr id="68" name="TextBox 6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6. </a:t>
            </a:r>
            <a:r>
              <a:rPr lang="ru-RU" b="1" smtClean="0">
                <a:solidFill>
                  <a:schemeClr val="bg1"/>
                </a:solidFill>
              </a:rPr>
              <a:t>В </a:t>
            </a:r>
            <a:r>
              <a:rPr lang="ru-RU" b="1" smtClean="0">
                <a:solidFill>
                  <a:schemeClr val="bg1"/>
                </a:solidFill>
              </a:rPr>
              <a:t>правильной </a:t>
            </a:r>
            <a:r>
              <a:rPr lang="ru-RU" b="1" smtClean="0">
                <a:solidFill>
                  <a:schemeClr val="bg1"/>
                </a:solidFill>
              </a:rPr>
              <a:t>шестиугольной  </a:t>
            </a:r>
            <a:r>
              <a:rPr lang="ru-RU" b="1" smtClean="0">
                <a:solidFill>
                  <a:schemeClr val="bg1"/>
                </a:solidFill>
              </a:rPr>
              <a:t>пирамиде </a:t>
            </a:r>
            <a:r>
              <a:rPr lang="en-US" b="1" smtClean="0">
                <a:solidFill>
                  <a:schemeClr val="bg1"/>
                </a:solidFill>
              </a:rPr>
              <a:t>SABCDEF</a:t>
            </a:r>
            <a:r>
              <a:rPr lang="ru-RU" b="1" smtClean="0">
                <a:solidFill>
                  <a:schemeClr val="bg1"/>
                </a:solidFill>
              </a:rPr>
              <a:t>, стороны основания которой </a:t>
            </a:r>
            <a:r>
              <a:rPr lang="ru-RU" b="1" smtClean="0">
                <a:solidFill>
                  <a:schemeClr val="bg1"/>
                </a:solidFill>
              </a:rPr>
              <a:t>равны 1</a:t>
            </a:r>
            <a:r>
              <a:rPr lang="ru-RU" b="1" smtClean="0">
                <a:solidFill>
                  <a:schemeClr val="bg1"/>
                </a:solidFill>
              </a:rPr>
              <a:t>, </a:t>
            </a:r>
            <a:r>
              <a:rPr lang="ru-RU" b="1" smtClean="0">
                <a:solidFill>
                  <a:schemeClr val="bg1"/>
                </a:solidFill>
              </a:rPr>
              <a:t>боковые ребра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равны 2, найдите косинус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угла между плоскостями </a:t>
            </a:r>
            <a:r>
              <a:rPr lang="en-US" b="1" smtClean="0">
                <a:solidFill>
                  <a:schemeClr val="bg1"/>
                </a:solidFill>
              </a:rPr>
              <a:t>SBC</a:t>
            </a:r>
            <a:r>
              <a:rPr lang="ru-RU" b="1" smtClean="0">
                <a:solidFill>
                  <a:schemeClr val="bg1"/>
                </a:solidFill>
              </a:rPr>
              <a:t>  </a:t>
            </a:r>
            <a:r>
              <a:rPr lang="ru-RU" b="1" smtClean="0">
                <a:solidFill>
                  <a:schemeClr val="bg1"/>
                </a:solidFill>
              </a:rPr>
              <a:t>и  </a:t>
            </a:r>
            <a:r>
              <a:rPr lang="en-US" b="1" smtClean="0">
                <a:solidFill>
                  <a:schemeClr val="bg1"/>
                </a:solidFill>
              </a:rPr>
              <a:t>SEF</a:t>
            </a:r>
            <a:r>
              <a:rPr lang="ru-RU" b="1" smtClean="0">
                <a:solidFill>
                  <a:schemeClr val="bg1"/>
                </a:solidFill>
              </a:rPr>
              <a:t>.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build="allAtOnce" animBg="1"/>
      <p:bldP spid="61" grpId="0" animBg="1"/>
      <p:bldP spid="62" grpId="0" animBg="1"/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1043608" y="4689140"/>
            <a:ext cx="20162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95536" y="4329100"/>
            <a:ext cx="1980220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532" y="4329100"/>
            <a:ext cx="684076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375756" y="4329100"/>
            <a:ext cx="684076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151620" y="6487341"/>
            <a:ext cx="316835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A</a:t>
            </a:r>
            <a:endParaRPr lang="ru-RU" sz="2400"/>
          </a:p>
        </p:txBody>
      </p:sp>
      <p:sp>
        <p:nvSpPr>
          <p:cNvPr id="30" name="TextBox 29"/>
          <p:cNvSpPr txBox="1"/>
          <p:nvPr/>
        </p:nvSpPr>
        <p:spPr>
          <a:xfrm>
            <a:off x="2915816" y="4725144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B</a:t>
            </a:r>
            <a:endParaRPr lang="ru-RU" sz="3200"/>
          </a:p>
        </p:txBody>
      </p:sp>
      <p:sp>
        <p:nvSpPr>
          <p:cNvPr id="31" name="TextBox 30"/>
          <p:cNvSpPr txBox="1"/>
          <p:nvPr/>
        </p:nvSpPr>
        <p:spPr>
          <a:xfrm>
            <a:off x="2087724" y="4293096"/>
            <a:ext cx="396044" cy="432048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800" smtClean="0"/>
              <a:t>O</a:t>
            </a:r>
            <a:endParaRPr lang="ru-RU" sz="2800"/>
          </a:p>
        </p:txBody>
      </p:sp>
      <p:sp>
        <p:nvSpPr>
          <p:cNvPr id="32" name="TextBox 31"/>
          <p:cNvSpPr txBox="1"/>
          <p:nvPr/>
        </p:nvSpPr>
        <p:spPr>
          <a:xfrm>
            <a:off x="0" y="4113076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F</a:t>
            </a:r>
            <a:endParaRPr lang="ru-RU" sz="320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2210138" y="4329100"/>
            <a:ext cx="2217846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159732" y="548680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S</a:t>
            </a:r>
            <a:endParaRPr lang="ru-RU" sz="320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691680" y="3969060"/>
            <a:ext cx="684076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043608" y="4005064"/>
            <a:ext cx="2700300" cy="648072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671900" y="3609020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D</a:t>
            </a:r>
            <a:endParaRPr lang="ru-RU" sz="3200"/>
          </a:p>
        </p:txBody>
      </p:sp>
      <p:sp>
        <p:nvSpPr>
          <p:cNvPr id="38" name="TextBox 37"/>
          <p:cNvSpPr txBox="1"/>
          <p:nvPr/>
        </p:nvSpPr>
        <p:spPr>
          <a:xfrm>
            <a:off x="4067944" y="4365104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C</a:t>
            </a:r>
            <a:endParaRPr lang="ru-RU" sz="3200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V="1">
            <a:off x="3059832" y="4329100"/>
            <a:ext cx="1332148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359532" y="3969060"/>
            <a:ext cx="1332148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707904" y="3969060"/>
            <a:ext cx="684076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763688" y="3969060"/>
            <a:ext cx="1944216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375756" y="4329100"/>
            <a:ext cx="0" cy="911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2375756" y="944724"/>
            <a:ext cx="1368152" cy="30603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56" idx="2"/>
          </p:cNvCxnSpPr>
          <p:nvPr/>
        </p:nvCxnSpPr>
        <p:spPr>
          <a:xfrm flipV="1">
            <a:off x="1692234" y="944724"/>
            <a:ext cx="683522" cy="300975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375756" y="944724"/>
            <a:ext cx="2016224" cy="3420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359532" y="944724"/>
            <a:ext cx="2016224" cy="3420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799692" y="3573016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E</a:t>
            </a:r>
            <a:endParaRPr lang="ru-RU" sz="3200"/>
          </a:p>
        </p:txBody>
      </p:sp>
      <p:sp>
        <p:nvSpPr>
          <p:cNvPr id="55" name="Полилиния 54"/>
          <p:cNvSpPr/>
          <p:nvPr/>
        </p:nvSpPr>
        <p:spPr>
          <a:xfrm>
            <a:off x="2392878" y="997527"/>
            <a:ext cx="1965366" cy="3663538"/>
          </a:xfrm>
          <a:custGeom>
            <a:avLst/>
            <a:gdLst>
              <a:gd name="connsiteX0" fmla="*/ 0 w 1965366"/>
              <a:gd name="connsiteY0" fmla="*/ 0 h 3663538"/>
              <a:gd name="connsiteX1" fmla="*/ 676893 w 1965366"/>
              <a:gd name="connsiteY1" fmla="*/ 3663538 h 3663538"/>
              <a:gd name="connsiteX2" fmla="*/ 1965366 w 1965366"/>
              <a:gd name="connsiteY2" fmla="*/ 3319154 h 3663538"/>
              <a:gd name="connsiteX3" fmla="*/ 0 w 1965366"/>
              <a:gd name="connsiteY3" fmla="*/ 0 h 366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5366" h="3663538">
                <a:moveTo>
                  <a:pt x="0" y="0"/>
                </a:moveTo>
                <a:lnTo>
                  <a:pt x="676893" y="3663538"/>
                </a:lnTo>
                <a:lnTo>
                  <a:pt x="1965366" y="3319154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415636" y="1045029"/>
            <a:ext cx="1900052" cy="3259776"/>
          </a:xfrm>
          <a:custGeom>
            <a:avLst/>
            <a:gdLst>
              <a:gd name="connsiteX0" fmla="*/ 1900052 w 1900052"/>
              <a:gd name="connsiteY0" fmla="*/ 0 h 3259776"/>
              <a:gd name="connsiteX1" fmla="*/ 0 w 1900052"/>
              <a:gd name="connsiteY1" fmla="*/ 3259776 h 3259776"/>
              <a:gd name="connsiteX2" fmla="*/ 1276598 w 1900052"/>
              <a:gd name="connsiteY2" fmla="*/ 2909454 h 3259776"/>
              <a:gd name="connsiteX3" fmla="*/ 1900052 w 1900052"/>
              <a:gd name="connsiteY3" fmla="*/ 0 h 325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52" h="3259776">
                <a:moveTo>
                  <a:pt x="1900052" y="0"/>
                </a:moveTo>
                <a:lnTo>
                  <a:pt x="0" y="3259776"/>
                </a:lnTo>
                <a:lnTo>
                  <a:pt x="1276598" y="2909454"/>
                </a:lnTo>
                <a:lnTo>
                  <a:pt x="1900052" y="0"/>
                </a:lnTo>
                <a:close/>
              </a:path>
            </a:pathLst>
          </a:custGeom>
          <a:solidFill>
            <a:srgbClr val="00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flipV="1">
            <a:off x="1619672" y="800708"/>
            <a:ext cx="1332148" cy="36004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547664" y="692696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  <p:sp>
        <p:nvSpPr>
          <p:cNvPr id="49" name="TextBox 48"/>
          <p:cNvSpPr txBox="1"/>
          <p:nvPr/>
        </p:nvSpPr>
        <p:spPr>
          <a:xfrm>
            <a:off x="4175956" y="656692"/>
            <a:ext cx="4968044" cy="738664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/>
            <a:r>
              <a:rPr lang="en-US" sz="2400" smtClean="0">
                <a:latin typeface="Arial" pitchFamily="34" charset="0"/>
                <a:cs typeface="Arial" pitchFamily="34" charset="0"/>
              </a:rPr>
              <a:t>2)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Построим линейный угол между плоскостями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SBC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SEF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63988" y="1448780"/>
            <a:ext cx="4680012" cy="30469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200" smtClean="0">
                <a:latin typeface="Arial" pitchFamily="34" charset="0"/>
                <a:cs typeface="Arial" pitchFamily="34" charset="0"/>
              </a:rPr>
              <a:t>Пусть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– середины ребер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ВС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EF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Тогда М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BC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SM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BC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Получили, что прямая ВС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перпендикулярна двум пересекающимся прямым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SM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плоскости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SMN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ru-RU" sz="2200" smtClean="0">
                <a:latin typeface="Arial" pitchFamily="34" charset="0"/>
                <a:cs typeface="Arial" pitchFamily="34" charset="0"/>
              </a:rPr>
              <a:t>Значит, ВС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SMN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по признаку перпендикулярности  прямой и плоскости.</a:t>
            </a:r>
            <a:endParaRPr lang="en-US" sz="22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375756" y="6488668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B</a:t>
            </a:r>
            <a:endParaRPr lang="ru-RU" sz="2400"/>
          </a:p>
        </p:txBody>
      </p:sp>
      <p:sp>
        <p:nvSpPr>
          <p:cNvPr id="54" name="TextBox 53"/>
          <p:cNvSpPr txBox="1"/>
          <p:nvPr/>
        </p:nvSpPr>
        <p:spPr>
          <a:xfrm>
            <a:off x="2339752" y="4797152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D</a:t>
            </a:r>
            <a:endParaRPr lang="ru-RU" sz="2400"/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>
            <a:off x="1007604" y="5085184"/>
            <a:ext cx="1738993" cy="1612979"/>
          </a:xfrm>
          <a:prstGeom prst="hexag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>
            <a:cxnSpLocks noChangeAspect="1"/>
            <a:stCxn id="72" idx="4"/>
            <a:endCxn id="72" idx="1"/>
          </p:cNvCxnSpPr>
          <p:nvPr/>
        </p:nvCxnSpPr>
        <p:spPr>
          <a:xfrm>
            <a:off x="1410849" y="5085184"/>
            <a:ext cx="932503" cy="16129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>
            <a:cxnSpLocks noChangeAspect="1"/>
            <a:stCxn id="72" idx="3"/>
            <a:endCxn id="72" idx="0"/>
          </p:cNvCxnSpPr>
          <p:nvPr/>
        </p:nvCxnSpPr>
        <p:spPr>
          <a:xfrm>
            <a:off x="1007604" y="5891674"/>
            <a:ext cx="173899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>
            <a:stCxn id="72" idx="5"/>
            <a:endCxn id="72" idx="2"/>
          </p:cNvCxnSpPr>
          <p:nvPr/>
        </p:nvCxnSpPr>
        <p:spPr>
          <a:xfrm flipH="1">
            <a:off x="1410849" y="5085184"/>
            <a:ext cx="932503" cy="16129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2771800" y="5697252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C</a:t>
            </a:r>
            <a:endParaRPr lang="ru-RU" sz="2400"/>
          </a:p>
        </p:txBody>
      </p:sp>
      <p:sp>
        <p:nvSpPr>
          <p:cNvPr id="77" name="TextBox 76"/>
          <p:cNvSpPr txBox="1"/>
          <p:nvPr/>
        </p:nvSpPr>
        <p:spPr>
          <a:xfrm>
            <a:off x="1403648" y="4797152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E</a:t>
            </a:r>
            <a:endParaRPr lang="ru-RU" sz="2400"/>
          </a:p>
        </p:txBody>
      </p:sp>
      <p:sp>
        <p:nvSpPr>
          <p:cNvPr id="78" name="TextBox 77"/>
          <p:cNvSpPr txBox="1"/>
          <p:nvPr/>
        </p:nvSpPr>
        <p:spPr>
          <a:xfrm>
            <a:off x="683568" y="5625244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F</a:t>
            </a:r>
            <a:endParaRPr lang="ru-RU" sz="2400"/>
          </a:p>
        </p:txBody>
      </p:sp>
      <p:cxnSp>
        <p:nvCxnSpPr>
          <p:cNvPr id="80" name="Прямая соединительная линия 79"/>
          <p:cNvCxnSpPr/>
          <p:nvPr/>
        </p:nvCxnSpPr>
        <p:spPr>
          <a:xfrm>
            <a:off x="1187624" y="5517232"/>
            <a:ext cx="1368152" cy="7560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2519772" y="6165304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M</a:t>
            </a:r>
            <a:endParaRPr lang="ru-RU" sz="2400"/>
          </a:p>
        </p:txBody>
      </p:sp>
      <p:sp>
        <p:nvSpPr>
          <p:cNvPr id="83" name="TextBox 82"/>
          <p:cNvSpPr txBox="1"/>
          <p:nvPr/>
        </p:nvSpPr>
        <p:spPr>
          <a:xfrm>
            <a:off x="899592" y="5193196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N</a:t>
            </a:r>
            <a:endParaRPr lang="ru-RU" sz="2400"/>
          </a:p>
        </p:txBody>
      </p:sp>
      <p:sp>
        <p:nvSpPr>
          <p:cNvPr id="87" name="Полилиния 86"/>
          <p:cNvSpPr/>
          <p:nvPr/>
        </p:nvSpPr>
        <p:spPr>
          <a:xfrm>
            <a:off x="1152226" y="5580710"/>
            <a:ext cx="143516" cy="98411"/>
          </a:xfrm>
          <a:custGeom>
            <a:avLst/>
            <a:gdLst>
              <a:gd name="connsiteX0" fmla="*/ 0 w 143516"/>
              <a:gd name="connsiteY0" fmla="*/ 49206 h 98411"/>
              <a:gd name="connsiteX1" fmla="*/ 94310 w 143516"/>
              <a:gd name="connsiteY1" fmla="*/ 98411 h 98411"/>
              <a:gd name="connsiteX2" fmla="*/ 143516 w 143516"/>
              <a:gd name="connsiteY2" fmla="*/ 0 h 9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16" h="98411">
                <a:moveTo>
                  <a:pt x="0" y="49206"/>
                </a:moveTo>
                <a:lnTo>
                  <a:pt x="94310" y="98411"/>
                </a:lnTo>
                <a:lnTo>
                  <a:pt x="143516" y="0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олилиния 91"/>
          <p:cNvSpPr/>
          <p:nvPr/>
        </p:nvSpPr>
        <p:spPr>
          <a:xfrm rot="5400000">
            <a:off x="2389207" y="6259865"/>
            <a:ext cx="143516" cy="98411"/>
          </a:xfrm>
          <a:custGeom>
            <a:avLst/>
            <a:gdLst>
              <a:gd name="connsiteX0" fmla="*/ 0 w 143516"/>
              <a:gd name="connsiteY0" fmla="*/ 49206 h 98411"/>
              <a:gd name="connsiteX1" fmla="*/ 94310 w 143516"/>
              <a:gd name="connsiteY1" fmla="*/ 98411 h 98411"/>
              <a:gd name="connsiteX2" fmla="*/ 143516 w 143516"/>
              <a:gd name="connsiteY2" fmla="*/ 0 h 9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16" h="98411">
                <a:moveTo>
                  <a:pt x="0" y="49206"/>
                </a:moveTo>
                <a:lnTo>
                  <a:pt x="94310" y="98411"/>
                </a:lnTo>
                <a:lnTo>
                  <a:pt x="143516" y="0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flipH="1" flipV="1">
            <a:off x="1079612" y="4149080"/>
            <a:ext cx="2664296" cy="3600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3563888" y="4545124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M</a:t>
            </a:r>
            <a:endParaRPr lang="ru-RU" sz="2400"/>
          </a:p>
        </p:txBody>
      </p:sp>
      <p:sp>
        <p:nvSpPr>
          <p:cNvPr id="99" name="TextBox 98"/>
          <p:cNvSpPr txBox="1"/>
          <p:nvPr/>
        </p:nvSpPr>
        <p:spPr>
          <a:xfrm>
            <a:off x="827584" y="3789040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N</a:t>
            </a:r>
            <a:endParaRPr lang="ru-RU" sz="2400"/>
          </a:p>
        </p:txBody>
      </p:sp>
      <p:cxnSp>
        <p:nvCxnSpPr>
          <p:cNvPr id="101" name="Прямая соединительная линия 100"/>
          <p:cNvCxnSpPr>
            <a:stCxn id="55" idx="0"/>
          </p:cNvCxnSpPr>
          <p:nvPr/>
        </p:nvCxnSpPr>
        <p:spPr>
          <a:xfrm>
            <a:off x="2392878" y="997527"/>
            <a:ext cx="1315026" cy="35115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>
            <a:stCxn id="55" idx="0"/>
          </p:cNvCxnSpPr>
          <p:nvPr/>
        </p:nvCxnSpPr>
        <p:spPr>
          <a:xfrm flipH="1">
            <a:off x="1079612" y="997527"/>
            <a:ext cx="1313266" cy="311554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олилиния 105"/>
          <p:cNvSpPr/>
          <p:nvPr/>
        </p:nvSpPr>
        <p:spPr>
          <a:xfrm>
            <a:off x="3313216" y="4471060"/>
            <a:ext cx="219693" cy="83127"/>
          </a:xfrm>
          <a:custGeom>
            <a:avLst/>
            <a:gdLst>
              <a:gd name="connsiteX0" fmla="*/ 160316 w 219693"/>
              <a:gd name="connsiteY0" fmla="*/ 0 h 83127"/>
              <a:gd name="connsiteX1" fmla="*/ 0 w 219693"/>
              <a:gd name="connsiteY1" fmla="*/ 47501 h 83127"/>
              <a:gd name="connsiteX2" fmla="*/ 213755 w 219693"/>
              <a:gd name="connsiteY2" fmla="*/ 83127 h 83127"/>
              <a:gd name="connsiteX3" fmla="*/ 219693 w 219693"/>
              <a:gd name="connsiteY3" fmla="*/ 83127 h 8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693" h="83127">
                <a:moveTo>
                  <a:pt x="160316" y="0"/>
                </a:moveTo>
                <a:lnTo>
                  <a:pt x="0" y="47501"/>
                </a:lnTo>
                <a:lnTo>
                  <a:pt x="213755" y="83127"/>
                </a:lnTo>
                <a:lnTo>
                  <a:pt x="219693" y="83127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олилиния 106"/>
          <p:cNvSpPr/>
          <p:nvPr/>
        </p:nvSpPr>
        <p:spPr>
          <a:xfrm>
            <a:off x="3657600" y="4298868"/>
            <a:ext cx="231569" cy="154379"/>
          </a:xfrm>
          <a:custGeom>
            <a:avLst/>
            <a:gdLst>
              <a:gd name="connsiteX0" fmla="*/ 0 w 231569"/>
              <a:gd name="connsiteY0" fmla="*/ 47501 h 154379"/>
              <a:gd name="connsiteX1" fmla="*/ 178130 w 231569"/>
              <a:gd name="connsiteY1" fmla="*/ 0 h 154379"/>
              <a:gd name="connsiteX2" fmla="*/ 231569 w 231569"/>
              <a:gd name="connsiteY2" fmla="*/ 154379 h 154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569" h="154379">
                <a:moveTo>
                  <a:pt x="0" y="47501"/>
                </a:moveTo>
                <a:lnTo>
                  <a:pt x="178130" y="0"/>
                </a:lnTo>
                <a:lnTo>
                  <a:pt x="231569" y="154379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TextBox 107"/>
          <p:cNvSpPr txBox="1"/>
          <p:nvPr/>
        </p:nvSpPr>
        <p:spPr>
          <a:xfrm>
            <a:off x="791580" y="4545124"/>
            <a:ext cx="288032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A</a:t>
            </a:r>
            <a:endParaRPr lang="en-US" sz="3200" smtClean="0"/>
          </a:p>
        </p:txBody>
      </p:sp>
      <p:sp>
        <p:nvSpPr>
          <p:cNvPr id="109" name="TextBox 108"/>
          <p:cNvSpPr txBox="1"/>
          <p:nvPr/>
        </p:nvSpPr>
        <p:spPr>
          <a:xfrm>
            <a:off x="4499992" y="4509120"/>
            <a:ext cx="4644008" cy="1354217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200" smtClean="0">
                <a:latin typeface="Arial" pitchFamily="34" charset="0"/>
                <a:cs typeface="Arial" pitchFamily="34" charset="0"/>
              </a:rPr>
              <a:t>Так как ВС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SMN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║ВС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, то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М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Поэтому угол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MSN –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линейный угол между пл.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ВС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SEF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.</a:t>
            </a:r>
            <a:endParaRPr lang="ru-RU" sz="22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6. </a:t>
            </a:r>
            <a:r>
              <a:rPr lang="ru-RU" b="1" smtClean="0">
                <a:solidFill>
                  <a:schemeClr val="bg1"/>
                </a:solidFill>
              </a:rPr>
              <a:t>В </a:t>
            </a:r>
            <a:r>
              <a:rPr lang="ru-RU" b="1" smtClean="0">
                <a:solidFill>
                  <a:schemeClr val="bg1"/>
                </a:solidFill>
              </a:rPr>
              <a:t>правильной </a:t>
            </a:r>
            <a:r>
              <a:rPr lang="ru-RU" b="1" smtClean="0">
                <a:solidFill>
                  <a:schemeClr val="bg1"/>
                </a:solidFill>
              </a:rPr>
              <a:t>шестиугольной  </a:t>
            </a:r>
            <a:r>
              <a:rPr lang="ru-RU" b="1" smtClean="0">
                <a:solidFill>
                  <a:schemeClr val="bg1"/>
                </a:solidFill>
              </a:rPr>
              <a:t>пирамиде </a:t>
            </a:r>
            <a:r>
              <a:rPr lang="en-US" b="1" smtClean="0">
                <a:solidFill>
                  <a:schemeClr val="bg1"/>
                </a:solidFill>
              </a:rPr>
              <a:t>SABCDEF</a:t>
            </a:r>
            <a:r>
              <a:rPr lang="ru-RU" b="1" smtClean="0">
                <a:solidFill>
                  <a:schemeClr val="bg1"/>
                </a:solidFill>
              </a:rPr>
              <a:t>, стороны основания которой </a:t>
            </a:r>
            <a:r>
              <a:rPr lang="ru-RU" b="1" smtClean="0">
                <a:solidFill>
                  <a:schemeClr val="bg1"/>
                </a:solidFill>
              </a:rPr>
              <a:t>равны 1</a:t>
            </a:r>
            <a:r>
              <a:rPr lang="ru-RU" b="1" smtClean="0">
                <a:solidFill>
                  <a:schemeClr val="bg1"/>
                </a:solidFill>
              </a:rPr>
              <a:t>, </a:t>
            </a:r>
            <a:r>
              <a:rPr lang="ru-RU" b="1" smtClean="0">
                <a:solidFill>
                  <a:schemeClr val="bg1"/>
                </a:solidFill>
              </a:rPr>
              <a:t>боковые ребра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равны 2, найдите косинус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угла между плоскостями </a:t>
            </a:r>
            <a:r>
              <a:rPr lang="en-US" b="1" smtClean="0">
                <a:solidFill>
                  <a:schemeClr val="bg1"/>
                </a:solidFill>
              </a:rPr>
              <a:t>SBC</a:t>
            </a:r>
            <a:r>
              <a:rPr lang="ru-RU" b="1" smtClean="0">
                <a:solidFill>
                  <a:schemeClr val="bg1"/>
                </a:solidFill>
              </a:rPr>
              <a:t>  </a:t>
            </a:r>
            <a:r>
              <a:rPr lang="ru-RU" b="1" smtClean="0">
                <a:solidFill>
                  <a:schemeClr val="bg1"/>
                </a:solidFill>
              </a:rPr>
              <a:t>и  </a:t>
            </a:r>
            <a:r>
              <a:rPr lang="en-US" b="1" smtClean="0">
                <a:solidFill>
                  <a:schemeClr val="bg1"/>
                </a:solidFill>
              </a:rPr>
              <a:t>SEF</a:t>
            </a:r>
            <a:r>
              <a:rPr lang="ru-RU" b="1" smtClean="0">
                <a:solidFill>
                  <a:schemeClr val="bg1"/>
                </a:solidFill>
              </a:rPr>
              <a:t>.</a:t>
            </a:r>
            <a:endParaRPr lang="ru-RU" b="1">
              <a:solidFill>
                <a:schemeClr val="bg1"/>
              </a:solidFill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H="1">
            <a:off x="1079612" y="944724"/>
            <a:ext cx="1296144" cy="37084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375756" y="980728"/>
            <a:ext cx="684076" cy="37084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 animBg="1"/>
      <p:bldP spid="10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1043608" y="4689140"/>
            <a:ext cx="20162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95536" y="4329100"/>
            <a:ext cx="1980220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532" y="4329100"/>
            <a:ext cx="684076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375756" y="4329100"/>
            <a:ext cx="684076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151620" y="6487341"/>
            <a:ext cx="316835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A</a:t>
            </a:r>
            <a:endParaRPr lang="ru-RU" sz="2400"/>
          </a:p>
        </p:txBody>
      </p:sp>
      <p:sp>
        <p:nvSpPr>
          <p:cNvPr id="30" name="TextBox 29"/>
          <p:cNvSpPr txBox="1"/>
          <p:nvPr/>
        </p:nvSpPr>
        <p:spPr>
          <a:xfrm>
            <a:off x="2915816" y="4725144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B</a:t>
            </a:r>
            <a:endParaRPr lang="ru-RU" sz="3200"/>
          </a:p>
        </p:txBody>
      </p:sp>
      <p:sp>
        <p:nvSpPr>
          <p:cNvPr id="31" name="TextBox 30"/>
          <p:cNvSpPr txBox="1"/>
          <p:nvPr/>
        </p:nvSpPr>
        <p:spPr>
          <a:xfrm>
            <a:off x="2087724" y="4293096"/>
            <a:ext cx="396044" cy="432048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800" smtClean="0"/>
              <a:t>O</a:t>
            </a:r>
            <a:endParaRPr lang="ru-RU" sz="2800"/>
          </a:p>
        </p:txBody>
      </p:sp>
      <p:sp>
        <p:nvSpPr>
          <p:cNvPr id="32" name="TextBox 31"/>
          <p:cNvSpPr txBox="1"/>
          <p:nvPr/>
        </p:nvSpPr>
        <p:spPr>
          <a:xfrm>
            <a:off x="0" y="4113076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F</a:t>
            </a:r>
            <a:endParaRPr lang="ru-RU" sz="320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2210138" y="4329100"/>
            <a:ext cx="2217846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159732" y="548680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S</a:t>
            </a:r>
            <a:endParaRPr lang="ru-RU" sz="320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691680" y="3969060"/>
            <a:ext cx="684076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043608" y="4005064"/>
            <a:ext cx="2700300" cy="648072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671900" y="3609020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D</a:t>
            </a:r>
            <a:endParaRPr lang="ru-RU" sz="3200"/>
          </a:p>
        </p:txBody>
      </p:sp>
      <p:sp>
        <p:nvSpPr>
          <p:cNvPr id="38" name="TextBox 37"/>
          <p:cNvSpPr txBox="1"/>
          <p:nvPr/>
        </p:nvSpPr>
        <p:spPr>
          <a:xfrm>
            <a:off x="4067944" y="4365104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C</a:t>
            </a:r>
            <a:endParaRPr lang="ru-RU" sz="3200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V="1">
            <a:off x="3059832" y="4329100"/>
            <a:ext cx="1332148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359532" y="3969060"/>
            <a:ext cx="1332148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707904" y="3969060"/>
            <a:ext cx="684076" cy="3600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763688" y="3969060"/>
            <a:ext cx="1944216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375756" y="4329100"/>
            <a:ext cx="0" cy="911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2375756" y="944724"/>
            <a:ext cx="1368152" cy="306034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56" idx="2"/>
          </p:cNvCxnSpPr>
          <p:nvPr/>
        </p:nvCxnSpPr>
        <p:spPr>
          <a:xfrm flipV="1">
            <a:off x="1692234" y="944724"/>
            <a:ext cx="683522" cy="300975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375756" y="944724"/>
            <a:ext cx="2016224" cy="3420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359532" y="944724"/>
            <a:ext cx="2016224" cy="3420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375756" y="980728"/>
            <a:ext cx="684076" cy="37084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Полилиния 54"/>
          <p:cNvSpPr/>
          <p:nvPr/>
        </p:nvSpPr>
        <p:spPr>
          <a:xfrm>
            <a:off x="2392878" y="997527"/>
            <a:ext cx="1965366" cy="3663538"/>
          </a:xfrm>
          <a:custGeom>
            <a:avLst/>
            <a:gdLst>
              <a:gd name="connsiteX0" fmla="*/ 0 w 1965366"/>
              <a:gd name="connsiteY0" fmla="*/ 0 h 3663538"/>
              <a:gd name="connsiteX1" fmla="*/ 676893 w 1965366"/>
              <a:gd name="connsiteY1" fmla="*/ 3663538 h 3663538"/>
              <a:gd name="connsiteX2" fmla="*/ 1965366 w 1965366"/>
              <a:gd name="connsiteY2" fmla="*/ 3319154 h 3663538"/>
              <a:gd name="connsiteX3" fmla="*/ 0 w 1965366"/>
              <a:gd name="connsiteY3" fmla="*/ 0 h 366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5366" h="3663538">
                <a:moveTo>
                  <a:pt x="0" y="0"/>
                </a:moveTo>
                <a:lnTo>
                  <a:pt x="676893" y="3663538"/>
                </a:lnTo>
                <a:lnTo>
                  <a:pt x="1965366" y="3319154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1799692" y="3573016"/>
            <a:ext cx="396044" cy="49377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E</a:t>
            </a:r>
            <a:endParaRPr lang="ru-RU" sz="3200"/>
          </a:p>
        </p:txBody>
      </p:sp>
      <p:sp>
        <p:nvSpPr>
          <p:cNvPr id="56" name="Полилиния 55"/>
          <p:cNvSpPr/>
          <p:nvPr/>
        </p:nvSpPr>
        <p:spPr>
          <a:xfrm>
            <a:off x="415636" y="1045029"/>
            <a:ext cx="1900052" cy="3259776"/>
          </a:xfrm>
          <a:custGeom>
            <a:avLst/>
            <a:gdLst>
              <a:gd name="connsiteX0" fmla="*/ 1900052 w 1900052"/>
              <a:gd name="connsiteY0" fmla="*/ 0 h 3259776"/>
              <a:gd name="connsiteX1" fmla="*/ 0 w 1900052"/>
              <a:gd name="connsiteY1" fmla="*/ 3259776 h 3259776"/>
              <a:gd name="connsiteX2" fmla="*/ 1276598 w 1900052"/>
              <a:gd name="connsiteY2" fmla="*/ 2909454 h 3259776"/>
              <a:gd name="connsiteX3" fmla="*/ 1900052 w 1900052"/>
              <a:gd name="connsiteY3" fmla="*/ 0 h 325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52" h="3259776">
                <a:moveTo>
                  <a:pt x="1900052" y="0"/>
                </a:moveTo>
                <a:lnTo>
                  <a:pt x="0" y="3259776"/>
                </a:lnTo>
                <a:lnTo>
                  <a:pt x="1276598" y="2909454"/>
                </a:lnTo>
                <a:lnTo>
                  <a:pt x="1900052" y="0"/>
                </a:lnTo>
                <a:close/>
              </a:path>
            </a:pathLst>
          </a:custGeom>
          <a:solidFill>
            <a:srgbClr val="00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H="1">
            <a:off x="1079612" y="944724"/>
            <a:ext cx="1296144" cy="37084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1619672" y="800708"/>
            <a:ext cx="1332148" cy="36004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547664" y="692696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  <p:sp>
        <p:nvSpPr>
          <p:cNvPr id="53" name="TextBox 52"/>
          <p:cNvSpPr txBox="1"/>
          <p:nvPr/>
        </p:nvSpPr>
        <p:spPr>
          <a:xfrm>
            <a:off x="2375756" y="6488668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B</a:t>
            </a:r>
            <a:endParaRPr lang="ru-RU" sz="2400"/>
          </a:p>
        </p:txBody>
      </p:sp>
      <p:sp>
        <p:nvSpPr>
          <p:cNvPr id="54" name="TextBox 53"/>
          <p:cNvSpPr txBox="1"/>
          <p:nvPr/>
        </p:nvSpPr>
        <p:spPr>
          <a:xfrm>
            <a:off x="2339752" y="4797152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D</a:t>
            </a:r>
            <a:endParaRPr lang="ru-RU" sz="2400"/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>
            <a:off x="1007604" y="5085184"/>
            <a:ext cx="1738993" cy="1612979"/>
          </a:xfrm>
          <a:prstGeom prst="hexag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>
            <a:cxnSpLocks noChangeAspect="1"/>
            <a:stCxn id="72" idx="4"/>
            <a:endCxn id="72" idx="1"/>
          </p:cNvCxnSpPr>
          <p:nvPr/>
        </p:nvCxnSpPr>
        <p:spPr>
          <a:xfrm>
            <a:off x="1410849" y="5085184"/>
            <a:ext cx="932503" cy="16129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>
            <a:cxnSpLocks noChangeAspect="1"/>
            <a:stCxn id="72" idx="3"/>
            <a:endCxn id="72" idx="0"/>
          </p:cNvCxnSpPr>
          <p:nvPr/>
        </p:nvCxnSpPr>
        <p:spPr>
          <a:xfrm>
            <a:off x="1007604" y="5891674"/>
            <a:ext cx="173899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>
            <a:stCxn id="72" idx="5"/>
            <a:endCxn id="72" idx="2"/>
          </p:cNvCxnSpPr>
          <p:nvPr/>
        </p:nvCxnSpPr>
        <p:spPr>
          <a:xfrm flipH="1">
            <a:off x="1410849" y="5085184"/>
            <a:ext cx="932503" cy="16129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2771800" y="5697252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C</a:t>
            </a:r>
            <a:endParaRPr lang="ru-RU" sz="2400"/>
          </a:p>
        </p:txBody>
      </p:sp>
      <p:sp>
        <p:nvSpPr>
          <p:cNvPr id="77" name="TextBox 76"/>
          <p:cNvSpPr txBox="1"/>
          <p:nvPr/>
        </p:nvSpPr>
        <p:spPr>
          <a:xfrm>
            <a:off x="1403648" y="4797152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E</a:t>
            </a:r>
            <a:endParaRPr lang="ru-RU" sz="2400"/>
          </a:p>
        </p:txBody>
      </p:sp>
      <p:sp>
        <p:nvSpPr>
          <p:cNvPr id="78" name="TextBox 77"/>
          <p:cNvSpPr txBox="1"/>
          <p:nvPr/>
        </p:nvSpPr>
        <p:spPr>
          <a:xfrm>
            <a:off x="683568" y="5625244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F</a:t>
            </a:r>
            <a:endParaRPr lang="ru-RU" sz="2400"/>
          </a:p>
        </p:txBody>
      </p:sp>
      <p:cxnSp>
        <p:nvCxnSpPr>
          <p:cNvPr id="80" name="Прямая соединительная линия 79"/>
          <p:cNvCxnSpPr/>
          <p:nvPr/>
        </p:nvCxnSpPr>
        <p:spPr>
          <a:xfrm>
            <a:off x="1187624" y="5517232"/>
            <a:ext cx="1368152" cy="7560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2519772" y="6165304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M</a:t>
            </a:r>
            <a:endParaRPr lang="ru-RU" sz="2400"/>
          </a:p>
        </p:txBody>
      </p:sp>
      <p:sp>
        <p:nvSpPr>
          <p:cNvPr id="83" name="TextBox 82"/>
          <p:cNvSpPr txBox="1"/>
          <p:nvPr/>
        </p:nvSpPr>
        <p:spPr>
          <a:xfrm>
            <a:off x="899592" y="5193196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N</a:t>
            </a:r>
            <a:endParaRPr lang="ru-RU" sz="2400"/>
          </a:p>
        </p:txBody>
      </p:sp>
      <p:sp>
        <p:nvSpPr>
          <p:cNvPr id="87" name="Полилиния 86"/>
          <p:cNvSpPr/>
          <p:nvPr/>
        </p:nvSpPr>
        <p:spPr>
          <a:xfrm>
            <a:off x="1152226" y="5580710"/>
            <a:ext cx="143516" cy="98411"/>
          </a:xfrm>
          <a:custGeom>
            <a:avLst/>
            <a:gdLst>
              <a:gd name="connsiteX0" fmla="*/ 0 w 143516"/>
              <a:gd name="connsiteY0" fmla="*/ 49206 h 98411"/>
              <a:gd name="connsiteX1" fmla="*/ 94310 w 143516"/>
              <a:gd name="connsiteY1" fmla="*/ 98411 h 98411"/>
              <a:gd name="connsiteX2" fmla="*/ 143516 w 143516"/>
              <a:gd name="connsiteY2" fmla="*/ 0 h 9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16" h="98411">
                <a:moveTo>
                  <a:pt x="0" y="49206"/>
                </a:moveTo>
                <a:lnTo>
                  <a:pt x="94310" y="98411"/>
                </a:lnTo>
                <a:lnTo>
                  <a:pt x="143516" y="0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олилиния 91"/>
          <p:cNvSpPr/>
          <p:nvPr/>
        </p:nvSpPr>
        <p:spPr>
          <a:xfrm rot="5400000">
            <a:off x="2389207" y="6259865"/>
            <a:ext cx="143516" cy="98411"/>
          </a:xfrm>
          <a:custGeom>
            <a:avLst/>
            <a:gdLst>
              <a:gd name="connsiteX0" fmla="*/ 0 w 143516"/>
              <a:gd name="connsiteY0" fmla="*/ 49206 h 98411"/>
              <a:gd name="connsiteX1" fmla="*/ 94310 w 143516"/>
              <a:gd name="connsiteY1" fmla="*/ 98411 h 98411"/>
              <a:gd name="connsiteX2" fmla="*/ 143516 w 143516"/>
              <a:gd name="connsiteY2" fmla="*/ 0 h 9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16" h="98411">
                <a:moveTo>
                  <a:pt x="0" y="49206"/>
                </a:moveTo>
                <a:lnTo>
                  <a:pt x="94310" y="98411"/>
                </a:lnTo>
                <a:lnTo>
                  <a:pt x="143516" y="0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flipH="1" flipV="1">
            <a:off x="1079612" y="4149080"/>
            <a:ext cx="2664296" cy="3600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3563888" y="4545124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M</a:t>
            </a:r>
            <a:endParaRPr lang="ru-RU" sz="2400"/>
          </a:p>
        </p:txBody>
      </p:sp>
      <p:sp>
        <p:nvSpPr>
          <p:cNvPr id="99" name="TextBox 98"/>
          <p:cNvSpPr txBox="1"/>
          <p:nvPr/>
        </p:nvSpPr>
        <p:spPr>
          <a:xfrm>
            <a:off x="827584" y="3789040"/>
            <a:ext cx="28803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/>
              <a:t>N</a:t>
            </a:r>
            <a:endParaRPr lang="ru-RU" sz="2400"/>
          </a:p>
        </p:txBody>
      </p:sp>
      <p:cxnSp>
        <p:nvCxnSpPr>
          <p:cNvPr id="101" name="Прямая соединительная линия 100"/>
          <p:cNvCxnSpPr>
            <a:stCxn id="55" idx="0"/>
          </p:cNvCxnSpPr>
          <p:nvPr/>
        </p:nvCxnSpPr>
        <p:spPr>
          <a:xfrm>
            <a:off x="2392878" y="997527"/>
            <a:ext cx="1315026" cy="35115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>
            <a:stCxn id="55" idx="0"/>
          </p:cNvCxnSpPr>
          <p:nvPr/>
        </p:nvCxnSpPr>
        <p:spPr>
          <a:xfrm flipH="1">
            <a:off x="1079612" y="997527"/>
            <a:ext cx="1313266" cy="311554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олилиния 105"/>
          <p:cNvSpPr/>
          <p:nvPr/>
        </p:nvSpPr>
        <p:spPr>
          <a:xfrm>
            <a:off x="3313216" y="4471060"/>
            <a:ext cx="219693" cy="83127"/>
          </a:xfrm>
          <a:custGeom>
            <a:avLst/>
            <a:gdLst>
              <a:gd name="connsiteX0" fmla="*/ 160316 w 219693"/>
              <a:gd name="connsiteY0" fmla="*/ 0 h 83127"/>
              <a:gd name="connsiteX1" fmla="*/ 0 w 219693"/>
              <a:gd name="connsiteY1" fmla="*/ 47501 h 83127"/>
              <a:gd name="connsiteX2" fmla="*/ 213755 w 219693"/>
              <a:gd name="connsiteY2" fmla="*/ 83127 h 83127"/>
              <a:gd name="connsiteX3" fmla="*/ 219693 w 219693"/>
              <a:gd name="connsiteY3" fmla="*/ 83127 h 8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693" h="83127">
                <a:moveTo>
                  <a:pt x="160316" y="0"/>
                </a:moveTo>
                <a:lnTo>
                  <a:pt x="0" y="47501"/>
                </a:lnTo>
                <a:lnTo>
                  <a:pt x="213755" y="83127"/>
                </a:lnTo>
                <a:lnTo>
                  <a:pt x="219693" y="83127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олилиния 106"/>
          <p:cNvSpPr/>
          <p:nvPr/>
        </p:nvSpPr>
        <p:spPr>
          <a:xfrm>
            <a:off x="3657600" y="4298868"/>
            <a:ext cx="231569" cy="154379"/>
          </a:xfrm>
          <a:custGeom>
            <a:avLst/>
            <a:gdLst>
              <a:gd name="connsiteX0" fmla="*/ 0 w 231569"/>
              <a:gd name="connsiteY0" fmla="*/ 47501 h 154379"/>
              <a:gd name="connsiteX1" fmla="*/ 178130 w 231569"/>
              <a:gd name="connsiteY1" fmla="*/ 0 h 154379"/>
              <a:gd name="connsiteX2" fmla="*/ 231569 w 231569"/>
              <a:gd name="connsiteY2" fmla="*/ 154379 h 154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569" h="154379">
                <a:moveTo>
                  <a:pt x="0" y="47501"/>
                </a:moveTo>
                <a:lnTo>
                  <a:pt x="178130" y="0"/>
                </a:lnTo>
                <a:lnTo>
                  <a:pt x="231569" y="154379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TextBox 107"/>
          <p:cNvSpPr txBox="1"/>
          <p:nvPr/>
        </p:nvSpPr>
        <p:spPr>
          <a:xfrm>
            <a:off x="791580" y="4545124"/>
            <a:ext cx="288032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A</a:t>
            </a:r>
            <a:endParaRPr lang="en-US" sz="3200" smtClean="0"/>
          </a:p>
        </p:txBody>
      </p:sp>
      <p:sp>
        <p:nvSpPr>
          <p:cNvPr id="59" name="Прямоугольник 58"/>
          <p:cNvSpPr/>
          <p:nvPr/>
        </p:nvSpPr>
        <p:spPr>
          <a:xfrm>
            <a:off x="4535996" y="3645024"/>
            <a:ext cx="4608004" cy="28803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TextBox 60"/>
          <p:cNvSpPr txBox="1"/>
          <p:nvPr/>
        </p:nvSpPr>
        <p:spPr>
          <a:xfrm>
            <a:off x="4535996" y="2996952"/>
            <a:ext cx="4608004" cy="738664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Из треугольника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по теореме косинусов получим:</a:t>
            </a:r>
          </a:p>
        </p:txBody>
      </p:sp>
      <p:graphicFrame>
        <p:nvGraphicFramePr>
          <p:cNvPr id="62" name="Объект 61"/>
          <p:cNvGraphicFramePr>
            <a:graphicFrameLocks noChangeAspect="1"/>
          </p:cNvGraphicFramePr>
          <p:nvPr/>
        </p:nvGraphicFramePr>
        <p:xfrm>
          <a:off x="4463988" y="4005064"/>
          <a:ext cx="4680012" cy="415013"/>
        </p:xfrm>
        <a:graphic>
          <a:graphicData uri="http://schemas.openxmlformats.org/presentationml/2006/ole">
            <p:oleObj spid="_x0000_s74754" name="Формула" r:id="rId3" imgW="2145960" imgH="190440" progId="Equation.3">
              <p:embed/>
            </p:oleObj>
          </a:graphicData>
        </a:graphic>
      </p:graphicFrame>
      <p:graphicFrame>
        <p:nvGraphicFramePr>
          <p:cNvPr id="63" name="Объект 62"/>
          <p:cNvGraphicFramePr>
            <a:graphicFrameLocks noChangeAspect="1"/>
          </p:cNvGraphicFramePr>
          <p:nvPr/>
        </p:nvGraphicFramePr>
        <p:xfrm>
          <a:off x="4644008" y="4473116"/>
          <a:ext cx="3932238" cy="831850"/>
        </p:xfrm>
        <a:graphic>
          <a:graphicData uri="http://schemas.openxmlformats.org/presentationml/2006/ole">
            <p:oleObj spid="_x0000_s74755" name="Формула" r:id="rId4" imgW="1739880" imgH="368280" progId="Equation.3">
              <p:embed/>
            </p:oleObj>
          </a:graphicData>
        </a:graphic>
      </p:graphicFrame>
      <p:graphicFrame>
        <p:nvGraphicFramePr>
          <p:cNvPr id="64" name="Объект 63"/>
          <p:cNvGraphicFramePr>
            <a:graphicFrameLocks noChangeAspect="1"/>
          </p:cNvGraphicFramePr>
          <p:nvPr/>
        </p:nvGraphicFramePr>
        <p:xfrm>
          <a:off x="4572000" y="5373216"/>
          <a:ext cx="2955925" cy="344487"/>
        </p:xfrm>
        <a:graphic>
          <a:graphicData uri="http://schemas.openxmlformats.org/presentationml/2006/ole">
            <p:oleObj spid="_x0000_s74756" name="Формула" r:id="rId5" imgW="1307880" imgH="152280" progId="Equation.3">
              <p:embed/>
            </p:oleObj>
          </a:graphicData>
        </a:graphic>
      </p:graphicFrame>
      <p:graphicFrame>
        <p:nvGraphicFramePr>
          <p:cNvPr id="65" name="Объект 64"/>
          <p:cNvGraphicFramePr>
            <a:graphicFrameLocks noChangeAspect="1"/>
          </p:cNvGraphicFramePr>
          <p:nvPr/>
        </p:nvGraphicFramePr>
        <p:xfrm>
          <a:off x="4622800" y="5876925"/>
          <a:ext cx="1608138" cy="344488"/>
        </p:xfrm>
        <a:graphic>
          <a:graphicData uri="http://schemas.openxmlformats.org/presentationml/2006/ole">
            <p:oleObj spid="_x0000_s74757" name="Формула" r:id="rId6" imgW="711000" imgH="152280" progId="Equation.3">
              <p:embed/>
            </p:oleObj>
          </a:graphicData>
        </a:graphic>
      </p:graphicFrame>
      <p:graphicFrame>
        <p:nvGraphicFramePr>
          <p:cNvPr id="66" name="Объект 65"/>
          <p:cNvGraphicFramePr>
            <a:graphicFrameLocks noChangeAspect="1"/>
          </p:cNvGraphicFramePr>
          <p:nvPr/>
        </p:nvGraphicFramePr>
        <p:xfrm>
          <a:off x="6537325" y="5662613"/>
          <a:ext cx="1233488" cy="774700"/>
        </p:xfrm>
        <a:graphic>
          <a:graphicData uri="http://schemas.openxmlformats.org/presentationml/2006/ole">
            <p:oleObj spid="_x0000_s74758" name="Формула" r:id="rId7" imgW="545760" imgH="342720" progId="Equation.3">
              <p:embed/>
            </p:oleObj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6. </a:t>
            </a:r>
            <a:r>
              <a:rPr lang="ru-RU" b="1" smtClean="0">
                <a:solidFill>
                  <a:schemeClr val="bg1"/>
                </a:solidFill>
              </a:rPr>
              <a:t>В </a:t>
            </a:r>
            <a:r>
              <a:rPr lang="ru-RU" b="1" smtClean="0">
                <a:solidFill>
                  <a:schemeClr val="bg1"/>
                </a:solidFill>
              </a:rPr>
              <a:t>правильной </a:t>
            </a:r>
            <a:r>
              <a:rPr lang="ru-RU" b="1" smtClean="0">
                <a:solidFill>
                  <a:schemeClr val="bg1"/>
                </a:solidFill>
              </a:rPr>
              <a:t>шестиугольной  </a:t>
            </a:r>
            <a:r>
              <a:rPr lang="ru-RU" b="1" smtClean="0">
                <a:solidFill>
                  <a:schemeClr val="bg1"/>
                </a:solidFill>
              </a:rPr>
              <a:t>пирамиде </a:t>
            </a:r>
            <a:r>
              <a:rPr lang="en-US" b="1" smtClean="0">
                <a:solidFill>
                  <a:schemeClr val="bg1"/>
                </a:solidFill>
              </a:rPr>
              <a:t>SABCDEF</a:t>
            </a:r>
            <a:r>
              <a:rPr lang="ru-RU" b="1" smtClean="0">
                <a:solidFill>
                  <a:schemeClr val="bg1"/>
                </a:solidFill>
              </a:rPr>
              <a:t>, стороны основания которой </a:t>
            </a:r>
            <a:r>
              <a:rPr lang="ru-RU" b="1" smtClean="0">
                <a:solidFill>
                  <a:schemeClr val="bg1"/>
                </a:solidFill>
              </a:rPr>
              <a:t>равны 1</a:t>
            </a:r>
            <a:r>
              <a:rPr lang="ru-RU" b="1" smtClean="0">
                <a:solidFill>
                  <a:schemeClr val="bg1"/>
                </a:solidFill>
              </a:rPr>
              <a:t>, </a:t>
            </a:r>
            <a:r>
              <a:rPr lang="ru-RU" b="1" smtClean="0">
                <a:solidFill>
                  <a:schemeClr val="bg1"/>
                </a:solidFill>
              </a:rPr>
              <a:t>боковые ребра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равны 2, найдите косинус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угла между плоскостями </a:t>
            </a:r>
            <a:r>
              <a:rPr lang="en-US" b="1" smtClean="0">
                <a:solidFill>
                  <a:schemeClr val="bg1"/>
                </a:solidFill>
              </a:rPr>
              <a:t>SBC</a:t>
            </a:r>
            <a:r>
              <a:rPr lang="ru-RU" b="1" smtClean="0">
                <a:solidFill>
                  <a:schemeClr val="bg1"/>
                </a:solidFill>
              </a:rPr>
              <a:t>  </a:t>
            </a:r>
            <a:r>
              <a:rPr lang="ru-RU" b="1" smtClean="0">
                <a:solidFill>
                  <a:schemeClr val="bg1"/>
                </a:solidFill>
              </a:rPr>
              <a:t>и  </a:t>
            </a:r>
            <a:r>
              <a:rPr lang="en-US" b="1" smtClean="0">
                <a:solidFill>
                  <a:schemeClr val="bg1"/>
                </a:solidFill>
              </a:rPr>
              <a:t>SEF</a:t>
            </a:r>
            <a:r>
              <a:rPr lang="ru-RU" b="1" smtClean="0">
                <a:solidFill>
                  <a:schemeClr val="bg1"/>
                </a:solidFill>
              </a:rPr>
              <a:t>.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851920" y="764704"/>
            <a:ext cx="5292080" cy="738664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 </a:t>
            </a:r>
            <a:r>
              <a:rPr lang="el-GR" sz="2400" smtClean="0">
                <a:latin typeface="Arial" pitchFamily="34" charset="0"/>
                <a:cs typeface="Arial" pitchFamily="34" charset="0"/>
              </a:rPr>
              <a:t>Δ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SMN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0" name="Объект 69"/>
          <p:cNvGraphicFramePr>
            <a:graphicFrameLocks noChangeAspect="1"/>
          </p:cNvGraphicFramePr>
          <p:nvPr/>
        </p:nvGraphicFramePr>
        <p:xfrm>
          <a:off x="5292080" y="620688"/>
          <a:ext cx="2325688" cy="831850"/>
        </p:xfrm>
        <a:graphic>
          <a:graphicData uri="http://schemas.openxmlformats.org/presentationml/2006/ole">
            <p:oleObj spid="_x0000_s74759" name="Формула" r:id="rId8" imgW="1028520" imgH="368280" progId="Equation.3">
              <p:embed/>
            </p:oleObj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3851920" y="1520788"/>
            <a:ext cx="5292080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Из </a:t>
            </a:r>
            <a:r>
              <a:rPr lang="el-GR" sz="2400" smtClean="0">
                <a:latin typeface="Arial" pitchFamily="34" charset="0"/>
                <a:cs typeface="Arial" pitchFamily="34" charset="0"/>
              </a:rPr>
              <a:t>Δ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SMB</a:t>
            </a: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9" name="Объект 78"/>
          <p:cNvGraphicFramePr>
            <a:graphicFrameLocks noChangeAspect="1"/>
          </p:cNvGraphicFramePr>
          <p:nvPr/>
        </p:nvGraphicFramePr>
        <p:xfrm>
          <a:off x="3865563" y="1952625"/>
          <a:ext cx="5081587" cy="1033463"/>
        </p:xfrm>
        <a:graphic>
          <a:graphicData uri="http://schemas.openxmlformats.org/presentationml/2006/ole">
            <p:oleObj spid="_x0000_s74760" name="Формула" r:id="rId9" imgW="2247840" imgH="457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 animBg="1"/>
      <p:bldP spid="69" grpId="0" animBg="1"/>
      <p:bldP spid="7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accent5">
            <a:lumMod val="20000"/>
            <a:lumOff val="80000"/>
          </a:schemeClr>
        </a:solidFill>
      </a:spPr>
      <a:bodyPr wrap="square" lIns="36000" tIns="0" rIns="0" bIns="0" rtlCol="0">
        <a:spAutoFit/>
      </a:bodyPr>
      <a:lstStyle>
        <a:defPPr>
          <a:defRPr sz="240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355</Words>
  <Application>Microsoft Office PowerPoint</Application>
  <PresentationFormat>Экран (4:3)</PresentationFormat>
  <Paragraphs>73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Тема Office</vt:lpstr>
      <vt:lpstr>Формула</vt:lpstr>
      <vt:lpstr>Microsoft Equation 3.0</vt:lpstr>
      <vt:lpstr>Слайд 1</vt:lpstr>
      <vt:lpstr>Слайд 2</vt:lpstr>
      <vt:lpstr>Слайд 3</vt:lpstr>
      <vt:lpstr>Слайд 4</vt:lpstr>
    </vt:vector>
  </TitlesOfParts>
  <Company>HomeLtd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116</cp:revision>
  <dcterms:created xsi:type="dcterms:W3CDTF">2012-12-15T16:54:26Z</dcterms:created>
  <dcterms:modified xsi:type="dcterms:W3CDTF">2013-01-21T23:43:33Z</dcterms:modified>
</cp:coreProperties>
</file>